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2" r:id="rId17"/>
    <p:sldId id="283" r:id="rId18"/>
    <p:sldId id="281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A77015-243A-455C-A450-749A888447D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64C0FE9-2E42-4FB7-93AD-C3F3B9F6E155}">
      <dgm:prSet/>
      <dgm:spPr/>
      <dgm:t>
        <a:bodyPr/>
        <a:lstStyle/>
        <a:p>
          <a:r>
            <a:rPr lang="es-MX"/>
            <a:t>Una comunidad referente siempre ayuda a salir de sí mismo y afrontar los problemas.</a:t>
          </a:r>
          <a:endParaRPr lang="en-US"/>
        </a:p>
      </dgm:t>
    </dgm:pt>
    <dgm:pt modelId="{14AF6A8C-A5E5-4932-9F96-2307DA2E260A}" type="parTrans" cxnId="{5444FED5-7035-4BA4-97A7-EE050489C863}">
      <dgm:prSet/>
      <dgm:spPr/>
      <dgm:t>
        <a:bodyPr/>
        <a:lstStyle/>
        <a:p>
          <a:endParaRPr lang="en-US"/>
        </a:p>
      </dgm:t>
    </dgm:pt>
    <dgm:pt modelId="{CAC5CF13-CC8A-41B7-8669-7DFB03808B42}" type="sibTrans" cxnId="{5444FED5-7035-4BA4-97A7-EE050489C863}">
      <dgm:prSet/>
      <dgm:spPr/>
      <dgm:t>
        <a:bodyPr/>
        <a:lstStyle/>
        <a:p>
          <a:endParaRPr lang="en-US"/>
        </a:p>
      </dgm:t>
    </dgm:pt>
    <dgm:pt modelId="{16BEA49D-AC75-406D-924A-2DD235BBBD81}">
      <dgm:prSet/>
      <dgm:spPr/>
      <dgm:t>
        <a:bodyPr/>
        <a:lstStyle/>
        <a:p>
          <a:r>
            <a:rPr lang="es-MX"/>
            <a:t>De las crisis no podemos salir solos es siempre desde el cinturón afectivo como logramos superar las dificutades existenciales.</a:t>
          </a:r>
          <a:endParaRPr lang="en-US"/>
        </a:p>
      </dgm:t>
    </dgm:pt>
    <dgm:pt modelId="{653F71A2-4AEE-45AF-AAC7-B309FD1B0DF3}" type="parTrans" cxnId="{B1D0EB27-18E6-4D5B-87E7-A3297B2FDDB0}">
      <dgm:prSet/>
      <dgm:spPr/>
      <dgm:t>
        <a:bodyPr/>
        <a:lstStyle/>
        <a:p>
          <a:endParaRPr lang="en-US"/>
        </a:p>
      </dgm:t>
    </dgm:pt>
    <dgm:pt modelId="{6EDC3107-1B74-401F-B3BE-2DF5653D83FA}" type="sibTrans" cxnId="{B1D0EB27-18E6-4D5B-87E7-A3297B2FDDB0}">
      <dgm:prSet/>
      <dgm:spPr/>
      <dgm:t>
        <a:bodyPr/>
        <a:lstStyle/>
        <a:p>
          <a:endParaRPr lang="en-US"/>
        </a:p>
      </dgm:t>
    </dgm:pt>
    <dgm:pt modelId="{397F92AA-AEE9-014B-832D-BA50DA4003D1}" type="pres">
      <dgm:prSet presAssocID="{C4A77015-243A-455C-A450-749A888447D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8C75BBD-871D-B84B-AA5F-59511D471970}" type="pres">
      <dgm:prSet presAssocID="{F64C0FE9-2E42-4FB7-93AD-C3F3B9F6E155}" presName="hierRoot1" presStyleCnt="0"/>
      <dgm:spPr/>
    </dgm:pt>
    <dgm:pt modelId="{EEAB19F8-FCE6-2746-8E02-481CB7836D65}" type="pres">
      <dgm:prSet presAssocID="{F64C0FE9-2E42-4FB7-93AD-C3F3B9F6E155}" presName="composite" presStyleCnt="0"/>
      <dgm:spPr/>
    </dgm:pt>
    <dgm:pt modelId="{BE23D918-CE4B-3A48-B5C3-3EDB1D30F088}" type="pres">
      <dgm:prSet presAssocID="{F64C0FE9-2E42-4FB7-93AD-C3F3B9F6E155}" presName="background" presStyleLbl="node0" presStyleIdx="0" presStyleCnt="2"/>
      <dgm:spPr/>
    </dgm:pt>
    <dgm:pt modelId="{3649BEA6-8AE5-B94B-9327-909050380EAA}" type="pres">
      <dgm:prSet presAssocID="{F64C0FE9-2E42-4FB7-93AD-C3F3B9F6E155}" presName="text" presStyleLbl="fgAcc0" presStyleIdx="0" presStyleCnt="2">
        <dgm:presLayoutVars>
          <dgm:chPref val="3"/>
        </dgm:presLayoutVars>
      </dgm:prSet>
      <dgm:spPr/>
    </dgm:pt>
    <dgm:pt modelId="{FD3BB652-C02D-C947-9675-BA2FE8B6C390}" type="pres">
      <dgm:prSet presAssocID="{F64C0FE9-2E42-4FB7-93AD-C3F3B9F6E155}" presName="hierChild2" presStyleCnt="0"/>
      <dgm:spPr/>
    </dgm:pt>
    <dgm:pt modelId="{CA5D253F-2E9E-8840-A4BA-93A816F91EA1}" type="pres">
      <dgm:prSet presAssocID="{16BEA49D-AC75-406D-924A-2DD235BBBD81}" presName="hierRoot1" presStyleCnt="0"/>
      <dgm:spPr/>
    </dgm:pt>
    <dgm:pt modelId="{E361130E-26E6-674D-866B-61FCCF8FF7A8}" type="pres">
      <dgm:prSet presAssocID="{16BEA49D-AC75-406D-924A-2DD235BBBD81}" presName="composite" presStyleCnt="0"/>
      <dgm:spPr/>
    </dgm:pt>
    <dgm:pt modelId="{61231F67-3694-5748-8005-14EEF514FA90}" type="pres">
      <dgm:prSet presAssocID="{16BEA49D-AC75-406D-924A-2DD235BBBD81}" presName="background" presStyleLbl="node0" presStyleIdx="1" presStyleCnt="2"/>
      <dgm:spPr/>
    </dgm:pt>
    <dgm:pt modelId="{529D9B0F-E42F-1A48-8258-3E1FDB265D66}" type="pres">
      <dgm:prSet presAssocID="{16BEA49D-AC75-406D-924A-2DD235BBBD81}" presName="text" presStyleLbl="fgAcc0" presStyleIdx="1" presStyleCnt="2">
        <dgm:presLayoutVars>
          <dgm:chPref val="3"/>
        </dgm:presLayoutVars>
      </dgm:prSet>
      <dgm:spPr/>
    </dgm:pt>
    <dgm:pt modelId="{0C1E507B-245C-9E46-A2C8-0FCA6A020F3F}" type="pres">
      <dgm:prSet presAssocID="{16BEA49D-AC75-406D-924A-2DD235BBBD81}" presName="hierChild2" presStyleCnt="0"/>
      <dgm:spPr/>
    </dgm:pt>
  </dgm:ptLst>
  <dgm:cxnLst>
    <dgm:cxn modelId="{45266D1C-6962-2345-979E-A737A235BB95}" type="presOf" srcId="{F64C0FE9-2E42-4FB7-93AD-C3F3B9F6E155}" destId="{3649BEA6-8AE5-B94B-9327-909050380EAA}" srcOrd="0" destOrd="0" presId="urn:microsoft.com/office/officeart/2005/8/layout/hierarchy1"/>
    <dgm:cxn modelId="{B1D0EB27-18E6-4D5B-87E7-A3297B2FDDB0}" srcId="{C4A77015-243A-455C-A450-749A888447D0}" destId="{16BEA49D-AC75-406D-924A-2DD235BBBD81}" srcOrd="1" destOrd="0" parTransId="{653F71A2-4AEE-45AF-AAC7-B309FD1B0DF3}" sibTransId="{6EDC3107-1B74-401F-B3BE-2DF5653D83FA}"/>
    <dgm:cxn modelId="{5444FED5-7035-4BA4-97A7-EE050489C863}" srcId="{C4A77015-243A-455C-A450-749A888447D0}" destId="{F64C0FE9-2E42-4FB7-93AD-C3F3B9F6E155}" srcOrd="0" destOrd="0" parTransId="{14AF6A8C-A5E5-4932-9F96-2307DA2E260A}" sibTransId="{CAC5CF13-CC8A-41B7-8669-7DFB03808B42}"/>
    <dgm:cxn modelId="{8EE745E2-C082-B844-9A77-039C53DC63F5}" type="presOf" srcId="{16BEA49D-AC75-406D-924A-2DD235BBBD81}" destId="{529D9B0F-E42F-1A48-8258-3E1FDB265D66}" srcOrd="0" destOrd="0" presId="urn:microsoft.com/office/officeart/2005/8/layout/hierarchy1"/>
    <dgm:cxn modelId="{C8455EF5-02E7-1E42-81EB-24C01424A51B}" type="presOf" srcId="{C4A77015-243A-455C-A450-749A888447D0}" destId="{397F92AA-AEE9-014B-832D-BA50DA4003D1}" srcOrd="0" destOrd="0" presId="urn:microsoft.com/office/officeart/2005/8/layout/hierarchy1"/>
    <dgm:cxn modelId="{391B172E-3281-B44B-ADFF-A14E06D9AF09}" type="presParOf" srcId="{397F92AA-AEE9-014B-832D-BA50DA4003D1}" destId="{88C75BBD-871D-B84B-AA5F-59511D471970}" srcOrd="0" destOrd="0" presId="urn:microsoft.com/office/officeart/2005/8/layout/hierarchy1"/>
    <dgm:cxn modelId="{B91B8D8E-17F6-3A45-BE17-28792608DCD4}" type="presParOf" srcId="{88C75BBD-871D-B84B-AA5F-59511D471970}" destId="{EEAB19F8-FCE6-2746-8E02-481CB7836D65}" srcOrd="0" destOrd="0" presId="urn:microsoft.com/office/officeart/2005/8/layout/hierarchy1"/>
    <dgm:cxn modelId="{647F6967-F6D8-5142-8B5C-D6F7E479ADA5}" type="presParOf" srcId="{EEAB19F8-FCE6-2746-8E02-481CB7836D65}" destId="{BE23D918-CE4B-3A48-B5C3-3EDB1D30F088}" srcOrd="0" destOrd="0" presId="urn:microsoft.com/office/officeart/2005/8/layout/hierarchy1"/>
    <dgm:cxn modelId="{C8AB352B-FD99-F94B-8370-D6C2CD467E79}" type="presParOf" srcId="{EEAB19F8-FCE6-2746-8E02-481CB7836D65}" destId="{3649BEA6-8AE5-B94B-9327-909050380EAA}" srcOrd="1" destOrd="0" presId="urn:microsoft.com/office/officeart/2005/8/layout/hierarchy1"/>
    <dgm:cxn modelId="{D3480B93-F49C-C34B-AC03-E4DB41D7BCEA}" type="presParOf" srcId="{88C75BBD-871D-B84B-AA5F-59511D471970}" destId="{FD3BB652-C02D-C947-9675-BA2FE8B6C390}" srcOrd="1" destOrd="0" presId="urn:microsoft.com/office/officeart/2005/8/layout/hierarchy1"/>
    <dgm:cxn modelId="{00070B7D-35E1-9647-BB0B-93597233A7E7}" type="presParOf" srcId="{397F92AA-AEE9-014B-832D-BA50DA4003D1}" destId="{CA5D253F-2E9E-8840-A4BA-93A816F91EA1}" srcOrd="1" destOrd="0" presId="urn:microsoft.com/office/officeart/2005/8/layout/hierarchy1"/>
    <dgm:cxn modelId="{7F22984C-4A19-E843-AC10-98D588A97EDC}" type="presParOf" srcId="{CA5D253F-2E9E-8840-A4BA-93A816F91EA1}" destId="{E361130E-26E6-674D-866B-61FCCF8FF7A8}" srcOrd="0" destOrd="0" presId="urn:microsoft.com/office/officeart/2005/8/layout/hierarchy1"/>
    <dgm:cxn modelId="{B216D485-5B28-BB47-986B-7D86E7626F11}" type="presParOf" srcId="{E361130E-26E6-674D-866B-61FCCF8FF7A8}" destId="{61231F67-3694-5748-8005-14EEF514FA90}" srcOrd="0" destOrd="0" presId="urn:microsoft.com/office/officeart/2005/8/layout/hierarchy1"/>
    <dgm:cxn modelId="{02C76BF3-6F13-9148-B182-8A92E27AF064}" type="presParOf" srcId="{E361130E-26E6-674D-866B-61FCCF8FF7A8}" destId="{529D9B0F-E42F-1A48-8258-3E1FDB265D66}" srcOrd="1" destOrd="0" presId="urn:microsoft.com/office/officeart/2005/8/layout/hierarchy1"/>
    <dgm:cxn modelId="{9A4917ED-8FE0-2042-AFAB-B208D71E6E53}" type="presParOf" srcId="{CA5D253F-2E9E-8840-A4BA-93A816F91EA1}" destId="{0C1E507B-245C-9E46-A2C8-0FCA6A020F3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23D918-CE4B-3A48-B5C3-3EDB1D30F088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9BEA6-8AE5-B94B-9327-909050380EAA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/>
            <a:t>Una comunidad referente siempre ayuda a salir de sí mismo y afrontar los problemas.</a:t>
          </a:r>
          <a:endParaRPr lang="en-US" sz="3000" kern="1200"/>
        </a:p>
      </dsp:txBody>
      <dsp:txXfrm>
        <a:off x="608661" y="692298"/>
        <a:ext cx="4508047" cy="2799040"/>
      </dsp:txXfrm>
    </dsp:sp>
    <dsp:sp modelId="{61231F67-3694-5748-8005-14EEF514FA90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9D9B0F-E42F-1A48-8258-3E1FDB265D66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/>
            <a:t>De las crisis no podemos salir solos es siempre desde el cinturón afectivo como logramos superar las dificutades existenciales.</a:t>
          </a:r>
          <a:endParaRPr lang="en-US" sz="3000" kern="1200"/>
        </a:p>
      </dsp:txBody>
      <dsp:txXfrm>
        <a:off x="6331365" y="692298"/>
        <a:ext cx="4508047" cy="279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57E527-F0B3-74B2-D40F-0518C8A8A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7B90CB-57B3-1A18-ED09-6B39E88C05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C75E11-3DC1-B80B-3A69-A7A4A8B5A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4D9F1E-A495-997F-60EE-33E13B65B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ABEDD4-C3BC-1CD8-4A97-F48ECCF0D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549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89ED7-C76F-C31B-2058-DDA1700C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2BA7F6-122C-7564-F2C7-5D96B68D3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0645B6-154B-14D8-B066-A8F24C9E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F8E635-E2A0-06C7-C95F-96F80890E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6F77F6-E630-C251-D03B-F276788CE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250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A8B11-4B60-EF39-4F7B-AEA6C03C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5BAB6B-F5AF-D164-99E8-A48B2661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7C4D9C-8357-5491-EC5F-878EACF3E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6B46A0-99EE-DB2D-4A48-FDE21041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2B368F-51B5-40DF-6BB0-DA7F0D46B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7241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41B33D-CC8B-2DF7-8DAE-1B1C53FF3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EDC391-ABA0-003F-6AFB-4B1BA726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5DD968-2589-79EA-B2F6-B8B6791CE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240156-961F-66FF-68A0-9DBC534ED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96655B-1B61-3B5D-7468-BF81FF73F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667F5B-6B24-F6B3-A99A-12D8EFA68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423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DEA9B5-7845-969C-67EF-09D736B1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03DB8E-0AB9-CE8E-9812-F79D640ED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8B0747-A0AD-0039-4DB4-6AEE8DE9B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3D18930-FBD3-C4F8-9273-850C9D6487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E361EC3-2259-B137-6F6D-440A4A9CCD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FE86E41-653B-C2E6-8674-A3057E7F1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72F761-5F36-0284-5821-5D1F8009E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E881B68-0F25-8B5C-DCE2-3AD3CE17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08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61428-A183-D5AB-23E1-1C2F4F870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5B1C71-DD28-18B4-1828-03C3FD8DD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9B7FA2-8B3A-CBB6-178A-3843DE41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78EF92-D253-C4E5-5C93-8E6A3B94B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873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18CF290-E1D0-B76A-B24D-C099FAC88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B9A3952-CF4D-3592-A0C7-5ACD79DD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523AA1-B50C-E586-B63F-319C44F91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201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A45E7-B98B-51EA-F4E2-BCAC464C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17D9CA-35DA-EC58-CFF3-97AF211EB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B95FE8-8031-FD6C-62BD-8F06F76B2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8048C2-F80B-8479-BA53-DFB9A39A7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7C82AB-2FC7-8A83-C3B0-45B067E20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0F4BCD-CB2E-2DEB-1F03-7E05E4996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645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8F0CC-7BE6-2CDC-F435-596CA65ED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19E3C48-88BD-C49F-CF2A-CC83C79A6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C12328-3A9E-B2C2-EC64-231F6C4EB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D1BF9E-7657-5B60-66A4-E53288445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E06B8B-681D-133A-F5D1-BD8BA9B45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BC5F48-47B8-4CD9-3A95-FC9E509FA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3808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5A5473-97DE-D65F-02D4-D807917A4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1C40FEF-D734-A3CD-2E5C-228263519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9632E7-2122-512E-BCB0-74040C1AA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60A53C-2737-F80C-B0E0-9B3017AF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64A666-4D32-39A5-D34E-B158C1713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62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F87D44-25AC-579A-C1CF-91B411DD71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804A23B-7901-A5EA-66BC-6A7756F78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972C12-14BB-7DF2-A2FF-48BDA2864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141B5D-272B-39F9-FE16-CA36FA365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36B709-2A34-EDA2-7CD6-B225F7E7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8131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chalk_line_hd.png" descr="chalk_line_h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247650"/>
            <a:ext cx="11455400" cy="61722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193800" y="4492625"/>
            <a:ext cx="9810750" cy="4318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850"/>
              </a:spcBef>
              <a:buSzTx/>
              <a:buNone/>
              <a:defRPr sz="2200" i="1"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  <a:lvl2pPr marL="596900" indent="-279400" algn="ctr">
              <a:lnSpc>
                <a:spcPct val="90000"/>
              </a:lnSpc>
              <a:spcBef>
                <a:spcPts val="850"/>
              </a:spcBef>
              <a:defRPr sz="2200" i="1">
                <a:latin typeface="Avenir Next Regular"/>
                <a:ea typeface="Avenir Next Regular"/>
                <a:cs typeface="Avenir Next Regular"/>
                <a:sym typeface="Avenir Next Regular"/>
              </a:defRPr>
            </a:lvl2pPr>
            <a:lvl3pPr marL="914400" indent="-279400" algn="ctr">
              <a:lnSpc>
                <a:spcPct val="90000"/>
              </a:lnSpc>
              <a:spcBef>
                <a:spcPts val="850"/>
              </a:spcBef>
              <a:defRPr sz="2200" i="1">
                <a:latin typeface="Avenir Next Regular"/>
                <a:ea typeface="Avenir Next Regular"/>
                <a:cs typeface="Avenir Next Regular"/>
                <a:sym typeface="Avenir Next Regular"/>
              </a:defRPr>
            </a:lvl3pPr>
            <a:lvl4pPr marL="1231900" indent="-279400" algn="ctr">
              <a:lnSpc>
                <a:spcPct val="90000"/>
              </a:lnSpc>
              <a:spcBef>
                <a:spcPts val="850"/>
              </a:spcBef>
              <a:defRPr sz="2200" i="1">
                <a:latin typeface="Avenir Next Regular"/>
                <a:ea typeface="Avenir Next Regular"/>
                <a:cs typeface="Avenir Next Regular"/>
                <a:sym typeface="Avenir Next Regular"/>
              </a:defRPr>
            </a:lvl4pPr>
            <a:lvl5pPr marL="1549400" indent="-279400" algn="ctr">
              <a:lnSpc>
                <a:spcPct val="90000"/>
              </a:lnSpc>
              <a:spcBef>
                <a:spcPts val="850"/>
              </a:spcBef>
              <a:defRPr sz="2200" i="1">
                <a:latin typeface="Avenir Next Regular"/>
                <a:ea typeface="Avenir Next Regular"/>
                <a:cs typeface="Avenir Next Regular"/>
                <a:sym typeface="Avenir Next Regular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8" name="“Escribe una cita aquí”"/>
          <p:cNvSpPr txBox="1">
            <a:spLocks noGrp="1"/>
          </p:cNvSpPr>
          <p:nvPr>
            <p:ph type="body" sz="quarter" idx="21"/>
          </p:nvPr>
        </p:nvSpPr>
        <p:spPr>
          <a:xfrm>
            <a:off x="1193800" y="2999680"/>
            <a:ext cx="9810750" cy="4826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SzTx/>
              <a:buNone/>
              <a:defRPr>
                <a:latin typeface="Avenir Next Demi Bold"/>
                <a:sym typeface="Avenir Next Demi Bold"/>
              </a:defRPr>
            </a:lvl1pPr>
          </a:lstStyle>
          <a:p>
            <a:pPr marL="0" indent="0" algn="ctr">
              <a:lnSpc>
                <a:spcPct val="90000"/>
              </a:lnSpc>
              <a:buSzTx/>
              <a:buNone/>
              <a:defRPr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endParaRPr/>
          </a:p>
        </p:txBody>
      </p:sp>
      <p:sp>
        <p:nvSpPr>
          <p:cNvPr id="9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34497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8D8E207-0310-9646-FCF9-F871DCBE9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12327C-E935-BFEE-FC88-DBD9F8CBE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D44C9F-FFD6-F975-8B23-324165EA26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16F038-5E87-934D-9E51-FCD508760343}" type="datetimeFigureOut">
              <a:rPr lang="es-MX" smtClean="0"/>
              <a:t>05/11/25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86427C-2B0F-23A0-275C-9537B56F56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9D8A2C-E77D-3E6C-8831-3038D7F5A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57C912-5BC1-D246-8CB2-B948942C12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728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earch/top?q=desde%20la%20fe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71F401-98B1-6BE6-6F3D-E5072D7111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/>
              <a:t>Acompañar a las familias que han sufrido el suicidio.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760ED5-44C0-D848-5BF3-F880D3D443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Dimensión de la Familia</a:t>
            </a:r>
          </a:p>
          <a:p>
            <a:r>
              <a:rPr lang="es-MX" dirty="0"/>
              <a:t>CEM</a:t>
            </a:r>
          </a:p>
        </p:txBody>
      </p:sp>
    </p:spTree>
    <p:extLst>
      <p:ext uri="{BB962C8B-B14F-4D97-AF65-F5344CB8AC3E}">
        <p14:creationId xmlns:p14="http://schemas.microsoft.com/office/powerpoint/2010/main" val="963844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E25B5-00B6-17D5-5C5A-455AC215E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REALIDAD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1F40A5-C4C8-7A4A-64B7-92247A4BF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pPr fontAlgn="base"/>
            <a:r>
              <a:rPr lang="es-MX" dirty="0"/>
              <a:t>La Organización Mundial de la Salud (OMS) estima que más de 700 mil personas mueren por suicidio cada año en el mundo: ¡una muerte cada 40 segundos! Y lo más alarmante: por cada persona que lo consuma, al menos 20 más lo han intentado.</a:t>
            </a:r>
          </a:p>
          <a:p>
            <a:pPr marL="0" indent="0" fontAlgn="base">
              <a:buNone/>
            </a:pPr>
            <a:r>
              <a:rPr lang="es-MX" dirty="0"/>
              <a:t>Detrás de cada caso hay múltiples oportunidades de intervención.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88969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C06A27-5855-A1E8-1D3F-A4FAE718F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REALIDAD</a:t>
            </a:r>
            <a:br>
              <a:rPr lang="es-MX" dirty="0"/>
            </a:br>
            <a:r>
              <a:rPr lang="es-MX" sz="2400" dirty="0"/>
              <a:t>Inegi (2024)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DCE522-7816-6A74-DA4D-812A13252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b="1" dirty="0"/>
              <a:t>MEDIA Nacional:</a:t>
            </a:r>
            <a:r>
              <a:rPr lang="es-MX" dirty="0"/>
              <a:t> 6.8 suicidios por cada 100,000 habitantes.</a:t>
            </a:r>
          </a:p>
          <a:p>
            <a:r>
              <a:rPr lang="es-MX" b="1" dirty="0"/>
              <a:t> Género:</a:t>
            </a:r>
            <a:r>
              <a:rPr lang="es-MX" dirty="0"/>
              <a:t> Hombres (11.4 por 100,000); mujeres (2.5 por 100,000).</a:t>
            </a:r>
          </a:p>
          <a:p>
            <a:r>
              <a:rPr lang="es-MX" b="1" dirty="0"/>
              <a:t>Grupos de Edad:</a:t>
            </a:r>
            <a:r>
              <a:rPr lang="es-MX" dirty="0"/>
              <a:t> El suicidio es la </a:t>
            </a:r>
            <a:r>
              <a:rPr lang="es-MX" b="1" dirty="0">
                <a:solidFill>
                  <a:srgbClr val="C00000"/>
                </a:solidFill>
              </a:rPr>
              <a:t>tercera causa </a:t>
            </a:r>
            <a:r>
              <a:rPr lang="es-MX" dirty="0"/>
              <a:t>de muerte en jóvenes de entre 15 y 24 años. Los grupos de edad más afectados son los de 30 a 44 años y 15 a 29 años.</a:t>
            </a:r>
          </a:p>
          <a:p>
            <a:r>
              <a:rPr lang="es-MX" b="1" dirty="0"/>
              <a:t>Entidades Federativas:</a:t>
            </a:r>
            <a:r>
              <a:rPr lang="es-MX" dirty="0"/>
              <a:t> Las tasas más altas se reportaron en Chihuahua, Yucatán, Campeche y Aguascalientes.</a:t>
            </a:r>
          </a:p>
          <a:p>
            <a:r>
              <a:rPr lang="es-MX" b="1" dirty="0"/>
              <a:t>Método Principal:</a:t>
            </a:r>
            <a:r>
              <a:rPr lang="es-MX" dirty="0"/>
              <a:t> El ahorcamiento, estrangulamiento o sofocación fue el método más frecuente (85.2% de los casos).</a:t>
            </a:r>
          </a:p>
          <a:p>
            <a:r>
              <a:rPr lang="es-MX" b="1" dirty="0"/>
              <a:t>Lugar :</a:t>
            </a:r>
            <a:r>
              <a:rPr lang="es-MX" dirty="0"/>
              <a:t> La mayoría de los suicidios ocurren en viviendas particulares (68.9%).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08996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4701E62-4382-D9F2-CE41-17AED11417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0465" y="288485"/>
            <a:ext cx="5171971" cy="6285310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0D0508F-8280-1300-2656-B261976B12EC}"/>
              </a:ext>
            </a:extLst>
          </p:cNvPr>
          <p:cNvSpPr txBox="1"/>
          <p:nvPr/>
        </p:nvSpPr>
        <p:spPr>
          <a:xfrm>
            <a:off x="568410" y="2421924"/>
            <a:ext cx="226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 REALIDAD</a:t>
            </a:r>
          </a:p>
        </p:txBody>
      </p:sp>
    </p:spTree>
    <p:extLst>
      <p:ext uri="{BB962C8B-B14F-4D97-AF65-F5344CB8AC3E}">
        <p14:creationId xmlns:p14="http://schemas.microsoft.com/office/powerpoint/2010/main" val="2255064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B86521-1F23-A04C-7896-8BBFACB1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REALIDAD.</a:t>
            </a:r>
            <a:b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ALGUNOS FACTORES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0912926-121D-667E-F4DE-D6933DEFC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84918" y="578738"/>
            <a:ext cx="5330315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49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81B1A5-4237-3FE3-E551-B4534C0FC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Acompañamiento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2C7299-3928-C084-21B9-FDFBF4600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MX" dirty="0"/>
              <a:t>Para averiguar si la persona corre el riesgo de actuar de acuerdo con los sentimientos que le hacen considerar el suicidio se pueden hacer estas preguntas:</a:t>
            </a:r>
          </a:p>
          <a:p>
            <a:r>
              <a:rPr lang="es-MX" dirty="0"/>
              <a:t>¿Cómo estás afrontando lo que ocurre en tu vida?</a:t>
            </a:r>
          </a:p>
          <a:p>
            <a:r>
              <a:rPr lang="es-MX" dirty="0"/>
              <a:t>¿Alguna vez has tenido ganas de rendirte?</a:t>
            </a:r>
          </a:p>
          <a:p>
            <a:r>
              <a:rPr lang="es-MX" dirty="0"/>
              <a:t>¿Piensas en la muerte?</a:t>
            </a:r>
          </a:p>
          <a:p>
            <a:r>
              <a:rPr lang="es-MX" dirty="0"/>
              <a:t>¿Piensas en hacerte daño?</a:t>
            </a:r>
          </a:p>
          <a:p>
            <a:r>
              <a:rPr lang="es-MX" dirty="0"/>
              <a:t>¿Piensas en el suicidio?</a:t>
            </a:r>
          </a:p>
          <a:p>
            <a:r>
              <a:rPr lang="es-MX" dirty="0"/>
              <a:t>¿Has pensado alguna vez en el suicidio o has intentado hacerte daño antes?</a:t>
            </a:r>
          </a:p>
          <a:p>
            <a:r>
              <a:rPr lang="es-MX" dirty="0"/>
              <a:t>¿Has pensado en cómo o cuándo lo harías?</a:t>
            </a:r>
          </a:p>
          <a:p>
            <a:r>
              <a:rPr lang="es-MX" dirty="0"/>
              <a:t>¿Tienes acceso a armas o cosas que puedas usar para hacerte daño?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19884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4802F-C5C6-DEF9-6D8C-B5AB59A68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832B3-1D39-35D9-5BE1-A1847FA34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Acompañamiento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FD5520-1E67-830F-C08D-095D5E777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Lo más importante es dar a una persona la oportunidad de hablar sobre sus sentimientos ya que reduce el riesgo de que actúe empujado por ellos.</a:t>
            </a:r>
          </a:p>
          <a:p>
            <a:r>
              <a:rPr lang="es-MX" dirty="0"/>
              <a:t>Para las familias o sacerdotes de la iglesia que detecten señales de advertencia, se ofrecen algunas preguntas para interactuar con quienes están pasando por momentos difíciles.</a:t>
            </a:r>
          </a:p>
          <a:p>
            <a:r>
              <a:rPr lang="es-MX" dirty="0"/>
              <a:t>Recordemos que una charla pausada o un escrito hace una reflexión más profunda. Se trata una crisis existencial que proviene por daños neurólogico, inestabilidad emocional provocada por los factores que hemos visto antes.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8646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7BA87E-C080-C149-2E5F-D93A4FAA6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Acompañamiento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0448A4-0452-FE76-E8D4-844A7AEE8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“Sea directo. Hable abierto y con naturalidad sobre el suicidio”.</a:t>
            </a:r>
          </a:p>
          <a:p>
            <a:r>
              <a:rPr lang="es-MX" dirty="0"/>
              <a:t>“Muéstrese dispuesto a escuchar. Permita la expresión de sus sentimientos. Acepte los sentimientos”.</a:t>
            </a:r>
          </a:p>
          <a:p>
            <a:r>
              <a:rPr lang="es-MX" dirty="0"/>
              <a:t> “No juzgue. No debata si el suicidio es correcto o incorrecto, ni si los sentimientos son buenos o malos. No de sermones sobre el valor de la vida, ya que las personas en crisis suicida suelen estar experimentando el impacto de una enfermedad mental grave y es posible que este tipo de conversación no sea útil”.</a:t>
            </a:r>
          </a:p>
          <a:p>
            <a:r>
              <a:rPr lang="es-MX" dirty="0"/>
              <a:t> “Involúcrese. Muéstrese disponible. Muestre interés y apoyo”.</a:t>
            </a:r>
          </a:p>
          <a:p>
            <a:r>
              <a:rPr lang="es-MX" dirty="0"/>
              <a:t>“No lo rete a hacerlo”.</a:t>
            </a:r>
          </a:p>
        </p:txBody>
      </p:sp>
    </p:spTree>
    <p:extLst>
      <p:ext uri="{BB962C8B-B14F-4D97-AF65-F5344CB8AC3E}">
        <p14:creationId xmlns:p14="http://schemas.microsoft.com/office/powerpoint/2010/main" val="22782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B449C-EACE-AEA7-F644-51E066AFF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4A4BE-C50B-AC6F-67F6-299BF1E08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Acompañamiento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E4735D-55A9-9CAB-0238-B3591D309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 “No se muestre sorprendido. Esto los distanciará”.</a:t>
            </a:r>
          </a:p>
          <a:p>
            <a:r>
              <a:rPr lang="es-MX" dirty="0"/>
              <a:t> “No jure guardar el secreto. Busque apoyo”.</a:t>
            </a:r>
          </a:p>
          <a:p>
            <a:r>
              <a:rPr lang="es-MX" dirty="0"/>
              <a:t> “Ofrezca esperanza de que existen alternativas, pero no ofrezca consuelo superficial”.</a:t>
            </a:r>
          </a:p>
          <a:p>
            <a:r>
              <a:rPr lang="es-MX" dirty="0"/>
              <a:t>“Muchas personas con pensamientos suicidas no piden ayuda, por lo que tener la valentía de acercarse a ellas es fundamental”.</a:t>
            </a:r>
          </a:p>
          <a:p>
            <a:r>
              <a:rPr lang="es-MX" dirty="0"/>
              <a:t>“Algunos familiares y amigos bien intencionados pueden minimizar o negar la preocupación por el temor a que alguien tenga pensamientos suicidas, pero debemos tener la valentía de tener esta conversación difícil por amor”</a:t>
            </a:r>
          </a:p>
        </p:txBody>
      </p:sp>
    </p:spTree>
    <p:extLst>
      <p:ext uri="{BB962C8B-B14F-4D97-AF65-F5344CB8AC3E}">
        <p14:creationId xmlns:p14="http://schemas.microsoft.com/office/powerpoint/2010/main" val="2420479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AEB098-C45C-A2C2-0757-EFC4EA00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Acompañamiento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D75761-D12C-64FE-5051-E15721951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MX" sz="8800" dirty="0"/>
              <a:t>Practicar la prevención con estas tres sencillas frases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MX" sz="8800" b="1" dirty="0"/>
              <a:t>Los momentos pasan.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MX" sz="8800" b="1" dirty="0"/>
              <a:t>Tú importas.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MX" sz="8800" b="1" dirty="0"/>
              <a:t>Por favor, quédate.</a:t>
            </a:r>
          </a:p>
          <a:p>
            <a:pPr>
              <a:lnSpc>
                <a:spcPct val="120000"/>
              </a:lnSpc>
            </a:pPr>
            <a:r>
              <a:rPr lang="es-MX" sz="8800" dirty="0"/>
              <a:t>“Las comunidades religiosas pueden ser lugares de consuelo, donde las personas buscan orientación en momentos difíciles”.</a:t>
            </a:r>
          </a:p>
          <a:p>
            <a:pPr>
              <a:lnSpc>
                <a:spcPct val="120000"/>
              </a:lnSpc>
            </a:pPr>
            <a:endParaRPr lang="es-MX" sz="8800" dirty="0"/>
          </a:p>
          <a:p>
            <a:pPr>
              <a:lnSpc>
                <a:spcPct val="120000"/>
              </a:lnSpc>
            </a:pPr>
            <a:r>
              <a:rPr lang="es-MX" sz="8800" dirty="0"/>
              <a:t>Tanto el clero como los feligreses pueden contribuir a construir una cultura donde todos se sientan seguros, vistos y apoyados, liderando con compasión, escuchando con atención, sirviéndose mutuamente y fomentando la pertenencia.</a:t>
            </a:r>
          </a:p>
          <a:p>
            <a:pPr marL="0" indent="0">
              <a:buNone/>
            </a:pPr>
            <a:br>
              <a:rPr lang="es-MX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75421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CBB2D-3142-5174-1718-A56BAC664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Acompañamiento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F46489-38D5-B4F1-FF37-8EF1E3D81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Una comunidad eclesial que apoya puede ayudar a alguien a darse cuenta de que no tiene que afrontar los desafíos solo.</a:t>
            </a:r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 Contar con un grupo de personas que fomenta la búsqueda de ayuda y el apoyo es uno de los aspectos más importantes de la prevención del suicidio.</a:t>
            </a:r>
          </a:p>
        </p:txBody>
      </p:sp>
    </p:spTree>
    <p:extLst>
      <p:ext uri="{BB962C8B-B14F-4D97-AF65-F5344CB8AC3E}">
        <p14:creationId xmlns:p14="http://schemas.microsoft.com/office/powerpoint/2010/main" val="4064484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FDD2BB-B7CA-9ABF-CBB5-14C42992E9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0827" y="643466"/>
            <a:ext cx="8213083" cy="576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71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72CB00-C462-2534-0385-2BB909F4B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s-MX" sz="4000">
                <a:solidFill>
                  <a:srgbClr val="FFFFFF"/>
                </a:solidFill>
              </a:rPr>
              <a:t>El sentido de identidad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68C9EE2-DB3D-7A5F-5B64-B9F926321C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5322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5842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11663-3B84-EA2B-4E12-E4E1AD2B0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acompañamiento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A8AD62-2631-07AC-DA6D-D57371289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Es importante destacar la necesidad de sensibilizar a padres, maestros y médicos familiares sobre la vital importancia de detectar tempranamente los factores de riesgo del suicidio, por ejemplo ansiedad, depresión o abuso de drogas, para poder establecer un diagnóstico y un tratamiento correcto y oportuno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91302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D90C7-8711-95F3-FDFF-2EA0A48BC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32C42-350E-90E2-F921-CD1E86BCB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acompañamiento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90147E-9C1F-4C85-58F3-4EC45E6AC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MX" dirty="0"/>
              <a:t> Anular el intento afrontando la situación de la forma más eficaz posible, aliviando de inmediato los síntomas y evitando de esta forma la descompensación psicológica. </a:t>
            </a:r>
          </a:p>
          <a:p>
            <a:r>
              <a:rPr lang="es-MX" dirty="0"/>
              <a:t> La inmediatez que se presente desde los servicios de urgencias y emergencias en ofrecer la ayuda va a influir en el éxito de la misma. </a:t>
            </a:r>
          </a:p>
          <a:p>
            <a:r>
              <a:rPr lang="es-MX" dirty="0"/>
              <a:t>En una fase posterior se dirigirán las intervenciones al estudio y tratamiento de la causa, así como las medidas de prevención a adoptar en los casos de presencia de factores de riesgo y de tentativa.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24826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E7E5D-47B4-E7CF-1E37-5CE572B25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31FEA-CC83-5A9F-3025-9BD99B981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Pautas para trabajar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28D88C-F9FB-9B30-A5CF-49FA2A84B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ES" dirty="0"/>
              <a:t>Trabajamos con personas con un trauma doloroso, vergonzoso y socialmente invisible.</a:t>
            </a:r>
          </a:p>
          <a:p>
            <a:pPr marL="0" indent="0">
              <a:buNone/>
            </a:pPr>
            <a:r>
              <a:rPr lang="es-ES" dirty="0"/>
              <a:t>Bessel Vander Kolk (2023) explica que ”el impacto del trauma no es sólo mental, emocional y neurológico, sino también fisiológico: </a:t>
            </a:r>
            <a:r>
              <a:rPr lang="es-ES" b="1" dirty="0"/>
              <a:t>el trauma reconfigura el cerebro para poner a las personas en un estado constante de estrés o insensibilidad, lo que provoca una serie de problemas física”.</a:t>
            </a:r>
            <a:endParaRPr lang="es-ES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47242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7867E-AF7F-AC54-748D-84BDC1BA1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A88AED-4243-C542-EC6D-36C4CA55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Pautas para trabajar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D9172C-E5C4-B86F-FCF1-5C1DA7C64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ES" dirty="0"/>
              <a:t>El trauma puede alterar la función cerebral. En situaciones de pánico, se suprime el lóbulo frontal (la parte del cerebro que piensa) y se activa el sistema límbico (la parte más primitiva y emocional), llevando a reacciones impulsivas.</a:t>
            </a:r>
          </a:p>
          <a:p>
            <a:r>
              <a:rPr lang="es-ES" dirty="0"/>
              <a:t>La historia de vida de estas personas viene alterada por unos acontecimientos  físicos, psíquicos y espirituales y para esto necesitamos </a:t>
            </a:r>
            <a:r>
              <a:rPr lang="es-ES" b="1" dirty="0"/>
              <a:t>un trabajo en red profesional.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37474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86D9B-E377-DF19-7F6E-685F152B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A5A62D-DA94-3C86-9D52-9E1051E66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 acompañamiento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453A3E-9991-FBB2-FFCB-5CFDBEF66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MX" dirty="0"/>
          </a:p>
          <a:p>
            <a:r>
              <a:rPr lang="es-MX" dirty="0"/>
              <a:t>Las recomendaciones propuestas en esta plática pueden ser aplicadas por el personal del equipo de atención, siendo la posibilidad de éxito directamente proporcional a la formación y experiencia del equipo que atiende el caso.</a:t>
            </a:r>
          </a:p>
          <a:p>
            <a:r>
              <a:rPr lang="es-MX" dirty="0"/>
              <a:t>Recordemos que cada persona es única e irrepetible y tiene una historia propia que será difícil de compartir.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00217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CC815-A05A-0341-A418-2E10987F4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55EBA-9D4D-F72C-4E3D-E19E8393B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EF7229-E3D9-330F-5E27-4ABEEB423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MX" dirty="0"/>
              <a:t>Modelo de intervención en la crisis : </a:t>
            </a:r>
          </a:p>
          <a:p>
            <a:endParaRPr lang="es-MX" dirty="0"/>
          </a:p>
          <a:p>
            <a:r>
              <a:rPr lang="es-MX" dirty="0"/>
              <a:t>Acoger</a:t>
            </a:r>
          </a:p>
          <a:p>
            <a:r>
              <a:rPr lang="es-MX" dirty="0"/>
              <a:t> Focalizar el problema</a:t>
            </a:r>
          </a:p>
          <a:p>
            <a:r>
              <a:rPr lang="es-MX" dirty="0"/>
              <a:t>Valorar la gravedad</a:t>
            </a:r>
          </a:p>
          <a:p>
            <a:r>
              <a:rPr lang="es-MX" dirty="0"/>
              <a:t> Actuar con 5 fases.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84376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DC416-8E24-701D-9FDF-439A3641D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777876-1DDA-5B49-294F-89181CAC8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práctico. Fases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26D0E8-7FFA-EE37-FCBA-9B5039553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1.-  </a:t>
            </a:r>
            <a:r>
              <a:rPr lang="es-MX" b="1" dirty="0"/>
              <a:t>Asegurar la zona</a:t>
            </a:r>
            <a:r>
              <a:rPr lang="es-MX" dirty="0"/>
              <a:t>, garantizando la seguridad del equipo interviniente, valo- rando posibilidades de que la persona que amenaza con quitarse la vida también pueda causar daños a terceros. También se apagarán las señales luminosas y acústicas de la ambulancia a medida que nos vayamos acercando al lugar donde se encuentra el sujeto.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10527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7B6F3-4FE5-452C-9AB4-7C96118AB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F7B37-7E75-93BF-28DF-2F27C760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práctico. Fases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5BF307-9BF5-608B-E4DE-D23091BB4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2.- Al llegar al escenario se realizará una </a:t>
            </a:r>
            <a:r>
              <a:rPr lang="es-MX" b="1" dirty="0"/>
              <a:t>valoración primaria de la persona</a:t>
            </a:r>
            <a:r>
              <a:rPr lang="es-MX" dirty="0"/>
              <a:t>, otra del entorno, y se tomarán las medidas de seguridad oportunas. Aunque no dispongamos de mucho tiempo, comenzaremos a recoger la mayor cantidad de datos relevantes sobre el suicida a través del entorno que se encuentre en el escenario. </a:t>
            </a:r>
          </a:p>
          <a:p>
            <a:pPr marL="0" indent="0">
              <a:buNone/>
            </a:pP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69433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14A2A-DCCE-C279-116C-1EA97673A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E14B91-053C-B22A-E098-EFE18C8C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práctico. Fases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36594D-3FAF-FBC7-6D18-DE6228961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3.- Procederemos a </a:t>
            </a:r>
            <a:r>
              <a:rPr lang="es-MX" b="1" dirty="0"/>
              <a:t>establecer contacto </a:t>
            </a:r>
            <a:r>
              <a:rPr lang="es-MX" dirty="0"/>
              <a:t>con la persona afectada con comunicación verbal y no verbal, no intentaremos hacerlo razonar, solo queremos ganar tiempo para que su estado emocional se transforme. Manifestaremos nuestra intención de ayudar. Seguidamente informaremos de nuestro nombre e in- tentaremos que nos facilite el suyo. Nos acercaremos al sujeto de forma cautelosa y pidiendo permiso (se puede utilizar de excusa que queremos que nuestro diálogo sea más privado), evitando movimientos bruscos para que no nos perciba como amenaza. </a:t>
            </a:r>
          </a:p>
          <a:p>
            <a:pPr marL="0" indent="0">
              <a:buNone/>
            </a:pP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51549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B9438-5BFC-9C2C-E4B0-B951370D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DDBFDD-5B47-41ED-5418-23DE4CA0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práctico. Fases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F8A000-1AB7-282C-2BE3-1347CE266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MX" dirty="0"/>
              <a:t>4. Utilizar </a:t>
            </a:r>
            <a:r>
              <a:rPr lang="es-MX" b="1" dirty="0"/>
              <a:t>herramientas básicas para el acercamiento y para la comunicación interpersonal</a:t>
            </a:r>
            <a:r>
              <a:rPr lang="es-MX" dirty="0"/>
              <a:t>. </a:t>
            </a:r>
          </a:p>
          <a:p>
            <a:pPr marL="0" indent="0">
              <a:buNone/>
            </a:pPr>
            <a:r>
              <a:rPr lang="es-MX" dirty="0"/>
              <a:t>- La empatía con la persona afecta nos permite situarnos ante sus ojos como agentes preocupados y dispuestos a ayudar, con calidez y afecto. También nos facilita el conectar con ella por lo que nos ayuda a interactuar para conseguir nuestros objetivos. La empatía nos implica tomar conciencia de cómo está viviendo el sujeto lo que le ocurre.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2228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D89C8-7139-BF9D-56F5-4BE6F131E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70304-EFC5-78AC-9CA6-FF2A15896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práctico. Fases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757386-5E4E-A1CE-E308-7DAB4D755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MX" dirty="0"/>
              <a:t>4. Utilizar </a:t>
            </a:r>
            <a:r>
              <a:rPr lang="es-MX" b="1" dirty="0"/>
              <a:t>herramientas básicas para el acercamiento y para la comunicación interpersonal</a:t>
            </a:r>
            <a:r>
              <a:rPr lang="es-MX" dirty="0"/>
              <a:t>. </a:t>
            </a:r>
          </a:p>
          <a:p>
            <a:pPr marL="0" indent="0">
              <a:buNone/>
            </a:pPr>
            <a:r>
              <a:rPr lang="es-MX" dirty="0"/>
              <a:t>- </a:t>
            </a:r>
            <a:r>
              <a:rPr lang="es-MX" i="1" dirty="0"/>
              <a:t>“Escucha activa”</a:t>
            </a:r>
            <a:r>
              <a:rPr lang="es-MX" dirty="0"/>
              <a:t>. Hay una serie de habilidades verbales que empleándolas en los momentos y maneras adecuadas aumentan la relación de acogida y apoyo con la otra persona (rapport), entendido como el entendimiento compartido y empático de las diferentes perspectivas desde las que uno mismo y la otra per- sona abordan un problema que debe ser solucionado por ambos.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35084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4000A-B9DB-7A95-285D-97E388A12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D02DA3-D5C2-D01B-3FD0-6F624DF5A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práctico. Fases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8414FD-971F-A509-E8A6-4BF3E719E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694" y="142186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MX" dirty="0"/>
              <a:t>4. Utilizar </a:t>
            </a:r>
            <a:r>
              <a:rPr lang="es-MX" b="1" dirty="0"/>
              <a:t>herramientas básicas para el acercamiento y para la comunicación interpersonal</a:t>
            </a:r>
            <a:r>
              <a:rPr lang="es-MX" dirty="0"/>
              <a:t>. </a:t>
            </a:r>
          </a:p>
          <a:p>
            <a:pPr marL="0" indent="0">
              <a:buNone/>
            </a:pPr>
            <a:r>
              <a:rPr lang="es-MX" dirty="0"/>
              <a:t>-- El </a:t>
            </a:r>
            <a:r>
              <a:rPr lang="es-MX" b="1" dirty="0"/>
              <a:t>silencio</a:t>
            </a:r>
            <a:r>
              <a:rPr lang="es-MX" dirty="0"/>
              <a:t> es también una relación de ayuda. Es una habilidad que sin hacer- lo explícito combinándolo con un contacto físico adecuado, una mirada y/o un gesto puede transmitir que se “está ahí”. Este puede ser más potente que un discurso lleno de elocuencia, ya que para esa persona puede que suene vacío.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73259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07C6F-A5C6-991F-3D50-944A03342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921BD7-2985-4FF3-389A-10E7F07F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práctico. Fases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8ED05F-28BD-C089-890F-3D3BC1433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694" y="142186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dirty="0"/>
          </a:p>
          <a:p>
            <a:r>
              <a:rPr lang="es-MX" dirty="0"/>
              <a:t>5. </a:t>
            </a:r>
            <a:r>
              <a:rPr lang="es-MX" b="1" dirty="0"/>
              <a:t>Interacción verbal</a:t>
            </a:r>
            <a:r>
              <a:rPr lang="es-MX" dirty="0"/>
              <a:t>. Cuanto más tiempo estemos interactuando, más tiempo tendremos para que alivie sus sentimientos y preocupaciones, se desahogue y tranquilice y pueda bajar la presión psíquica y nivel de ansiedad que tiene. Siempre dejaremos que hable o se exprese la persona antes que realizar nuestras preguntas.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84929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D50A8-32BB-1A0E-B7AD-152EF1886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práctico. Fases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31DE9B-8AAE-DC94-B928-624CC6C66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r>
              <a:rPr lang="es-MX" dirty="0"/>
              <a:t>La técnica del parafraseo nos abre la puerta a que el sujeto se exprese, repitiendo la última frase que diga en tono de pregunta. Utilizaremos preguntas cortas y directas, evitando la sobreutilización. Empezar por lo general e inocuo e ir profundizado a medida que nos vaya dejando hacia nuestra pregunta clave: ¿por qué quiere realizar esta conducta?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89091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79D31-8302-B837-D4FE-DE0197159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3B59BB-821D-1707-F7D3-A777D6522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Manual práctico. Fases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B8085B-254D-FB7A-A9C6-C6A847C9F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  <a:p>
            <a:r>
              <a:rPr lang="es-MX" dirty="0"/>
              <a:t>Finalmente, debería ser trasladado en una UVI móvil a un centro hospitalario, y que debería hacerlo sedado. Si el paciente no va sedado irá en un Soporte Vital Básico (SVB), siempre acompañado por un profesional y vigilado de manera constante hasta el final del traslado.</a:t>
            </a:r>
          </a:p>
          <a:p>
            <a:r>
              <a:rPr lang="es-MX" dirty="0"/>
              <a:t>El plan de actuación posterior ha de contemplar los vínculos con el entorno del paciente y sus redes de apoyo y la familia. 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7872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E3E06F-56B2-8AA5-BB4C-3D1BA145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Conclusión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B8F540-37C6-C4DE-8FBD-F38C71268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2597521"/>
            <a:ext cx="10515600" cy="1325563"/>
          </a:xfrm>
        </p:spPr>
        <p:txBody>
          <a:bodyPr>
            <a:normAutofit fontScale="92500"/>
          </a:bodyPr>
          <a:lstStyle/>
          <a:p>
            <a:r>
              <a:rPr lang="es-MX" i="1" dirty="0"/>
              <a:t>“La proporción de suicidios evitable a través de acciones preventivas es pe- queña, pero es un deber social y sanitario llevar a cabo acciones para alcanzar los objetivos de prevención posibles. 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31681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62B19-26DF-2987-C966-8C781B2FB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37DC4-F50E-0E2C-06CB-DDA4203C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Conclusión (CIC)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51A428-FB2C-24B3-03B2-51C088591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6" y="1555669"/>
            <a:ext cx="10515600" cy="4488872"/>
          </a:xfrm>
        </p:spPr>
        <p:txBody>
          <a:bodyPr>
            <a:normAutofit lnSpcReduction="10000"/>
          </a:bodyPr>
          <a:lstStyle/>
          <a:p>
            <a:r>
              <a:rPr lang="es-MX" b="1" dirty="0"/>
              <a:t>2282</a:t>
            </a:r>
            <a:r>
              <a:rPr lang="es-MX" dirty="0"/>
              <a:t>  Si el suicidio se comete con la intención de dar ejemplo, sobre todo a los jóvenes, adquiere también la gravedad de un escándalo. La complicidad voluntaria en el suicidio es contraria a la ley moral.</a:t>
            </a:r>
          </a:p>
          <a:p>
            <a:r>
              <a:rPr lang="es-MX" dirty="0"/>
              <a:t>Los </a:t>
            </a:r>
            <a:r>
              <a:rPr lang="es-MX" b="1" dirty="0"/>
              <a:t>trastornos psicológicos graves, </a:t>
            </a:r>
            <a:r>
              <a:rPr lang="es-MX" dirty="0"/>
              <a:t>la angustia o el miedo intenso a las dificultades, el sufrimiento o la tortura pueden disminuir la responsabilidad de quien se suicida.</a:t>
            </a:r>
          </a:p>
          <a:p>
            <a:r>
              <a:rPr lang="es-MX" b="1" dirty="0"/>
              <a:t>2283</a:t>
            </a:r>
            <a:r>
              <a:rPr lang="es-MX" dirty="0"/>
              <a:t>  No debemos desesperar de la salvación eterna de quienes se han quitado la vida. </a:t>
            </a:r>
            <a:r>
              <a:rPr lang="es-MX" b="1" dirty="0"/>
              <a:t>Por caminos que solo Él conoce, Dios puede brindar la oportunidad de un arrepentimiento salvador.</a:t>
            </a:r>
            <a:r>
              <a:rPr lang="es-MX" dirty="0"/>
              <a:t> La </a:t>
            </a:r>
            <a:r>
              <a:rPr lang="es-MX" b="1" dirty="0"/>
              <a:t>Iglesia ora </a:t>
            </a:r>
            <a:r>
              <a:rPr lang="es-MX" dirty="0"/>
              <a:t>por quienes se han quitado la vida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91487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MUCHAS GRACIAS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SzTx/>
              <a:buNone/>
              <a:defRPr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 algn="l"/>
            <a:r>
              <a:t>MUCHAS GRACIAS</a:t>
            </a:r>
          </a:p>
        </p:txBody>
      </p:sp>
      <p:pic>
        <p:nvPicPr>
          <p:cNvPr id="278" name="esto_es_todo.jpg" descr="esto_es_to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55712"/>
            <a:ext cx="5181600" cy="3891163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276" name="Twitter: @frayxavier…"/>
          <p:cNvSpPr txBox="1"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r>
              <a:rPr dirty="0"/>
              <a:t>Twitter: @</a:t>
            </a:r>
            <a:r>
              <a:rPr lang="es-ES" dirty="0" err="1"/>
              <a:t>DesdelaFeMx</a:t>
            </a:r>
            <a:endParaRPr dirty="0"/>
          </a:p>
          <a:p>
            <a:r>
              <a:rPr dirty="0"/>
              <a:t>Facebook: </a:t>
            </a:r>
            <a:r>
              <a:rPr lang="es-ES" dirty="0">
                <a:hlinkClick r:id="rId3"/>
              </a:rPr>
              <a:t>https://www.facebook.com/search/top?q=desde%20la%20fe</a:t>
            </a:r>
            <a:endParaRPr lang="es-ES" dirty="0"/>
          </a:p>
          <a:p>
            <a:r>
              <a:rPr dirty="0"/>
              <a:t>Instagram: @</a:t>
            </a:r>
            <a:r>
              <a:rPr lang="es-ES" dirty="0" err="1"/>
              <a:t>desdelafe.mx</a:t>
            </a:r>
            <a:endParaRPr lang="es-ES" dirty="0"/>
          </a:p>
          <a:p>
            <a:r>
              <a:rPr dirty="0"/>
              <a:t>Threads: </a:t>
            </a:r>
            <a:r>
              <a:rPr lang="es-ES" dirty="0"/>
              <a:t>@</a:t>
            </a:r>
            <a:r>
              <a:rPr lang="es-ES" dirty="0" err="1"/>
              <a:t>desdelafe</a:t>
            </a:r>
            <a:endParaRPr lang="es-ES" dirty="0"/>
          </a:p>
          <a:p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</TotalTime>
  <Words>2009</Words>
  <Application>Microsoft Macintosh PowerPoint</Application>
  <PresentationFormat>Panorámica</PresentationFormat>
  <Paragraphs>131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Aptos</vt:lpstr>
      <vt:lpstr>Aptos Display</vt:lpstr>
      <vt:lpstr>Arial</vt:lpstr>
      <vt:lpstr>Avenir Next Demi Bold</vt:lpstr>
      <vt:lpstr>Avenir Next Regular</vt:lpstr>
      <vt:lpstr>Tema de Office</vt:lpstr>
      <vt:lpstr>Acompañar a las familias que han sufrido el suicidio.</vt:lpstr>
      <vt:lpstr>REALIDAD</vt:lpstr>
      <vt:lpstr> REALIDAD Inegi (2024)</vt:lpstr>
      <vt:lpstr>Presentación de PowerPoint</vt:lpstr>
      <vt:lpstr>REALIDAD. ALGUNOS FACTORES</vt:lpstr>
      <vt:lpstr>Acompañamiento</vt:lpstr>
      <vt:lpstr>Acompañamiento</vt:lpstr>
      <vt:lpstr>Acompañamiento</vt:lpstr>
      <vt:lpstr>Acompañamiento</vt:lpstr>
      <vt:lpstr>Acompañamiento</vt:lpstr>
      <vt:lpstr>Acompañamiento</vt:lpstr>
      <vt:lpstr>Presentación de PowerPoint</vt:lpstr>
      <vt:lpstr>El sentido de identidad</vt:lpstr>
      <vt:lpstr>El acompañamiento</vt:lpstr>
      <vt:lpstr>El acompañamiento</vt:lpstr>
      <vt:lpstr>Pautas para trabajar</vt:lpstr>
      <vt:lpstr>Pautas para trabajar</vt:lpstr>
      <vt:lpstr>El acompañamiento</vt:lpstr>
      <vt:lpstr>Manual práctico</vt:lpstr>
      <vt:lpstr>Manual práctico. Fases</vt:lpstr>
      <vt:lpstr>Manual práctico. Fases</vt:lpstr>
      <vt:lpstr>Manual práctico. Fases</vt:lpstr>
      <vt:lpstr>Manual práctico. Fases</vt:lpstr>
      <vt:lpstr>Manual práctico. Fases</vt:lpstr>
      <vt:lpstr>Manual práctico. Fases</vt:lpstr>
      <vt:lpstr>Manual práctico. Fases</vt:lpstr>
      <vt:lpstr>Manual práctico. Fases</vt:lpstr>
      <vt:lpstr>Manual práctico. Fases</vt:lpstr>
      <vt:lpstr>Conclusión</vt:lpstr>
      <vt:lpstr>Conclusión (CIC)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Fco. Javier Acero Pérez</dc:creator>
  <cp:lastModifiedBy>Fco. Javier Acero Pérez</cp:lastModifiedBy>
  <cp:revision>4</cp:revision>
  <dcterms:created xsi:type="dcterms:W3CDTF">2025-10-31T03:25:54Z</dcterms:created>
  <dcterms:modified xsi:type="dcterms:W3CDTF">2025-11-06T18:41:14Z</dcterms:modified>
</cp:coreProperties>
</file>