
<file path=[Content_Types].xml><?xml version="1.0" encoding="utf-8"?>
<Types xmlns="http://schemas.openxmlformats.org/package/2006/content-types">
  <Default Extension="bin" ContentType="application/vnd.openxmlformats-officedocument.oleObject"/>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embeddedFontLst>
    <p:embeddedFont>
      <p:font typeface="Libre Baskerville" panose="02000000000000000000" pitchFamily="2" charset="0"/>
      <p:regular r:id="rId32"/>
      <p:bold r:id="rId33"/>
      <p:italic r:id="rId34"/>
    </p:embeddedFont>
    <p:embeddedFont>
      <p:font typeface="Teko"/>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jLTUrkC6mVSaBw+r4j8bl64vh3H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6CDB36-59C0-4E02-BAFF-1313FB6D0D32}" v="5" dt="2024-11-09T17:58:39.803"/>
  </p1510:revLst>
</p1510:revInfo>
</file>

<file path=ppt/tableStyles.xml><?xml version="1.0" encoding="utf-8"?>
<a:tblStyleLst xmlns:a="http://schemas.openxmlformats.org/drawingml/2006/main" def="{13EE4979-7180-4FF0-A0E5-32C7C5679C25}">
  <a:tblStyle styleId="{13EE4979-7180-4FF0-A0E5-32C7C5679C25}" styleName="Table_0">
    <a:wholeTbl>
      <a:tcTxStyle b="off" i="off">
        <a:font>
          <a:latin typeface="Calibri"/>
          <a:ea typeface="Calibri"/>
          <a:cs typeface="Calibri"/>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12700" cap="flat" cmpd="sng">
              <a:solidFill>
                <a:schemeClr val="accent6"/>
              </a:solidFill>
              <a:prstDash val="solid"/>
              <a:round/>
              <a:headEnd type="none" w="sm" len="sm"/>
              <a:tailEnd type="none" w="sm" len="sm"/>
            </a:ln>
          </a:insideV>
        </a:tcBdr>
        <a:fill>
          <a:solidFill>
            <a:srgbClr val="EBF1E8"/>
          </a:solidFill>
        </a:fill>
      </a:tcStyle>
    </a:wholeTbl>
    <a:band1H>
      <a:tcTxStyle/>
      <a:tcStyle>
        <a:tcBdr/>
        <a:fill>
          <a:solidFill>
            <a:srgbClr val="D4E2CE"/>
          </a:solidFill>
        </a:fill>
      </a:tcStyle>
    </a:band1H>
    <a:band2H>
      <a:tcTxStyle/>
      <a:tcStyle>
        <a:tcBdr/>
      </a:tcStyle>
    </a:band2H>
    <a:band1V>
      <a:tcTxStyle/>
      <a:tcStyle>
        <a:tcBdr/>
        <a:fill>
          <a:solidFill>
            <a:srgbClr val="D4E2CE"/>
          </a:solidFill>
        </a:fill>
      </a:tcStyle>
    </a:band1V>
    <a:band2V>
      <a:tcTxStyle/>
      <a:tcStyle>
        <a:tcBdr/>
      </a:tcStyle>
    </a:band2V>
    <a:lastCol>
      <a:tcTxStyle b="on" i="off"/>
      <a:tcStyle>
        <a:tcBdr/>
      </a:tcStyle>
    </a:lastCol>
    <a:firstCol>
      <a:tcTxStyle b="on" i="off"/>
      <a:tcStyle>
        <a:tcBdr/>
      </a:tcStyle>
    </a:firstCol>
    <a:lastRow>
      <a:tcTxStyle b="on" i="off"/>
      <a:tcStyle>
        <a:tcBdr>
          <a:top>
            <a:ln w="25400" cap="flat" cmpd="sng">
              <a:solidFill>
                <a:schemeClr val="accent6"/>
              </a:solidFill>
              <a:prstDash val="solid"/>
              <a:round/>
              <a:headEnd type="none" w="sm" len="sm"/>
              <a:tailEnd type="none" w="sm" len="sm"/>
            </a:ln>
          </a:top>
        </a:tcBdr>
        <a:fill>
          <a:solidFill>
            <a:srgbClr val="EBF1E8"/>
          </a:solidFill>
        </a:fill>
      </a:tcStyle>
    </a:lastRow>
    <a:seCell>
      <a:tcTxStyle/>
      <a:tcStyle>
        <a:tcBdr/>
      </a:tcStyle>
    </a:seCell>
    <a:swCell>
      <a:tcTxStyle/>
      <a:tcStyle>
        <a:tcBdr/>
      </a:tcStyle>
    </a:swCell>
    <a:firstRow>
      <a:tcTxStyle b="on" i="off"/>
      <a:tcStyle>
        <a:tcBdr/>
        <a:fill>
          <a:solidFill>
            <a:srgbClr val="EBF1E8"/>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1508"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42" Type="http://customschemas.google.com/relationships/presentationmetadata" Target="meta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46"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pe Hernandez" userId="74e5bb36199fa878" providerId="LiveId" clId="{F36CDB36-59C0-4E02-BAFF-1313FB6D0D32}"/>
    <pc:docChg chg="custSel delSld modSld">
      <pc:chgData name="Felipe Hernandez" userId="74e5bb36199fa878" providerId="LiveId" clId="{F36CDB36-59C0-4E02-BAFF-1313FB6D0D32}" dt="2024-11-09T17:59:38.386" v="36" actId="313"/>
      <pc:docMkLst>
        <pc:docMk/>
      </pc:docMkLst>
      <pc:sldChg chg="modSp mod">
        <pc:chgData name="Felipe Hernandez" userId="74e5bb36199fa878" providerId="LiveId" clId="{F36CDB36-59C0-4E02-BAFF-1313FB6D0D32}" dt="2024-11-09T17:54:21.849" v="33" actId="20577"/>
        <pc:sldMkLst>
          <pc:docMk/>
          <pc:sldMk cId="0" sldId="264"/>
        </pc:sldMkLst>
        <pc:spChg chg="mod">
          <ac:chgData name="Felipe Hernandez" userId="74e5bb36199fa878" providerId="LiveId" clId="{F36CDB36-59C0-4E02-BAFF-1313FB6D0D32}" dt="2024-11-09T17:54:21.849" v="33" actId="20577"/>
          <ac:spMkLst>
            <pc:docMk/>
            <pc:sldMk cId="0" sldId="264"/>
            <ac:spMk id="226" creationId="{00000000-0000-0000-0000-000000000000}"/>
          </ac:spMkLst>
        </pc:spChg>
      </pc:sldChg>
      <pc:sldChg chg="modSp mod">
        <pc:chgData name="Felipe Hernandez" userId="74e5bb36199fa878" providerId="LiveId" clId="{F36CDB36-59C0-4E02-BAFF-1313FB6D0D32}" dt="2024-11-08T23:41:14.287" v="13" actId="14100"/>
        <pc:sldMkLst>
          <pc:docMk/>
          <pc:sldMk cId="0" sldId="267"/>
        </pc:sldMkLst>
        <pc:spChg chg="mod">
          <ac:chgData name="Felipe Hernandez" userId="74e5bb36199fa878" providerId="LiveId" clId="{F36CDB36-59C0-4E02-BAFF-1313FB6D0D32}" dt="2024-11-08T23:41:14.287" v="13" actId="14100"/>
          <ac:spMkLst>
            <pc:docMk/>
            <pc:sldMk cId="0" sldId="267"/>
            <ac:spMk id="298" creationId="{00000000-0000-0000-0000-000000000000}"/>
          </ac:spMkLst>
        </pc:spChg>
        <pc:spChg chg="mod">
          <ac:chgData name="Felipe Hernandez" userId="74e5bb36199fa878" providerId="LiveId" clId="{F36CDB36-59C0-4E02-BAFF-1313FB6D0D32}" dt="2024-11-08T23:40:06.297" v="2" actId="113"/>
          <ac:spMkLst>
            <pc:docMk/>
            <pc:sldMk cId="0" sldId="267"/>
            <ac:spMk id="302" creationId="{00000000-0000-0000-0000-000000000000}"/>
          </ac:spMkLst>
        </pc:spChg>
        <pc:spChg chg="mod">
          <ac:chgData name="Felipe Hernandez" userId="74e5bb36199fa878" providerId="LiveId" clId="{F36CDB36-59C0-4E02-BAFF-1313FB6D0D32}" dt="2024-11-08T23:40:15.657" v="3" actId="207"/>
          <ac:spMkLst>
            <pc:docMk/>
            <pc:sldMk cId="0" sldId="267"/>
            <ac:spMk id="306" creationId="{00000000-0000-0000-0000-000000000000}"/>
          </ac:spMkLst>
        </pc:spChg>
        <pc:spChg chg="mod">
          <ac:chgData name="Felipe Hernandez" userId="74e5bb36199fa878" providerId="LiveId" clId="{F36CDB36-59C0-4E02-BAFF-1313FB6D0D32}" dt="2024-11-08T23:40:29.795" v="5" actId="113"/>
          <ac:spMkLst>
            <pc:docMk/>
            <pc:sldMk cId="0" sldId="267"/>
            <ac:spMk id="310" creationId="{00000000-0000-0000-0000-000000000000}"/>
          </ac:spMkLst>
        </pc:spChg>
        <pc:spChg chg="mod">
          <ac:chgData name="Felipe Hernandez" userId="74e5bb36199fa878" providerId="LiveId" clId="{F36CDB36-59C0-4E02-BAFF-1313FB6D0D32}" dt="2024-11-08T23:40:42.367" v="7" actId="113"/>
          <ac:spMkLst>
            <pc:docMk/>
            <pc:sldMk cId="0" sldId="267"/>
            <ac:spMk id="314" creationId="{00000000-0000-0000-0000-000000000000}"/>
          </ac:spMkLst>
        </pc:spChg>
        <pc:spChg chg="mod">
          <ac:chgData name="Felipe Hernandez" userId="74e5bb36199fa878" providerId="LiveId" clId="{F36CDB36-59C0-4E02-BAFF-1313FB6D0D32}" dt="2024-11-08T23:40:56.805" v="9" actId="113"/>
          <ac:spMkLst>
            <pc:docMk/>
            <pc:sldMk cId="0" sldId="267"/>
            <ac:spMk id="318" creationId="{00000000-0000-0000-0000-000000000000}"/>
          </ac:spMkLst>
        </pc:spChg>
        <pc:spChg chg="mod">
          <ac:chgData name="Felipe Hernandez" userId="74e5bb36199fa878" providerId="LiveId" clId="{F36CDB36-59C0-4E02-BAFF-1313FB6D0D32}" dt="2024-11-08T23:39:48.068" v="0" actId="1076"/>
          <ac:spMkLst>
            <pc:docMk/>
            <pc:sldMk cId="0" sldId="267"/>
            <ac:spMk id="321" creationId="{00000000-0000-0000-0000-000000000000}"/>
          </ac:spMkLst>
        </pc:spChg>
      </pc:sldChg>
      <pc:sldChg chg="modSp mod">
        <pc:chgData name="Felipe Hernandez" userId="74e5bb36199fa878" providerId="LiveId" clId="{F36CDB36-59C0-4E02-BAFF-1313FB6D0D32}" dt="2024-11-08T23:41:47.235" v="14" actId="207"/>
        <pc:sldMkLst>
          <pc:docMk/>
          <pc:sldMk cId="0" sldId="272"/>
        </pc:sldMkLst>
        <pc:spChg chg="mod">
          <ac:chgData name="Felipe Hernandez" userId="74e5bb36199fa878" providerId="LiveId" clId="{F36CDB36-59C0-4E02-BAFF-1313FB6D0D32}" dt="2024-11-08T23:41:47.235" v="14" actId="207"/>
          <ac:spMkLst>
            <pc:docMk/>
            <pc:sldMk cId="0" sldId="272"/>
            <ac:spMk id="409" creationId="{00000000-0000-0000-0000-000000000000}"/>
          </ac:spMkLst>
        </pc:spChg>
        <pc:spChg chg="mod">
          <ac:chgData name="Felipe Hernandez" userId="74e5bb36199fa878" providerId="LiveId" clId="{F36CDB36-59C0-4E02-BAFF-1313FB6D0D32}" dt="2024-11-08T23:41:47.235" v="14" actId="207"/>
          <ac:spMkLst>
            <pc:docMk/>
            <pc:sldMk cId="0" sldId="272"/>
            <ac:spMk id="410" creationId="{00000000-0000-0000-0000-000000000000}"/>
          </ac:spMkLst>
        </pc:spChg>
        <pc:spChg chg="mod">
          <ac:chgData name="Felipe Hernandez" userId="74e5bb36199fa878" providerId="LiveId" clId="{F36CDB36-59C0-4E02-BAFF-1313FB6D0D32}" dt="2024-11-08T23:41:47.235" v="14" actId="207"/>
          <ac:spMkLst>
            <pc:docMk/>
            <pc:sldMk cId="0" sldId="272"/>
            <ac:spMk id="411" creationId="{00000000-0000-0000-0000-000000000000}"/>
          </ac:spMkLst>
        </pc:spChg>
        <pc:spChg chg="mod">
          <ac:chgData name="Felipe Hernandez" userId="74e5bb36199fa878" providerId="LiveId" clId="{F36CDB36-59C0-4E02-BAFF-1313FB6D0D32}" dt="2024-11-08T23:41:47.235" v="14" actId="207"/>
          <ac:spMkLst>
            <pc:docMk/>
            <pc:sldMk cId="0" sldId="272"/>
            <ac:spMk id="412" creationId="{00000000-0000-0000-0000-000000000000}"/>
          </ac:spMkLst>
        </pc:spChg>
        <pc:spChg chg="mod">
          <ac:chgData name="Felipe Hernandez" userId="74e5bb36199fa878" providerId="LiveId" clId="{F36CDB36-59C0-4E02-BAFF-1313FB6D0D32}" dt="2024-11-08T23:41:47.235" v="14" actId="207"/>
          <ac:spMkLst>
            <pc:docMk/>
            <pc:sldMk cId="0" sldId="272"/>
            <ac:spMk id="413" creationId="{00000000-0000-0000-0000-000000000000}"/>
          </ac:spMkLst>
        </pc:spChg>
        <pc:spChg chg="mod">
          <ac:chgData name="Felipe Hernandez" userId="74e5bb36199fa878" providerId="LiveId" clId="{F36CDB36-59C0-4E02-BAFF-1313FB6D0D32}" dt="2024-11-08T23:41:47.235" v="14" actId="207"/>
          <ac:spMkLst>
            <pc:docMk/>
            <pc:sldMk cId="0" sldId="272"/>
            <ac:spMk id="414" creationId="{00000000-0000-0000-0000-000000000000}"/>
          </ac:spMkLst>
        </pc:spChg>
        <pc:spChg chg="mod">
          <ac:chgData name="Felipe Hernandez" userId="74e5bb36199fa878" providerId="LiveId" clId="{F36CDB36-59C0-4E02-BAFF-1313FB6D0D32}" dt="2024-11-08T23:41:47.235" v="14" actId="207"/>
          <ac:spMkLst>
            <pc:docMk/>
            <pc:sldMk cId="0" sldId="272"/>
            <ac:spMk id="415" creationId="{00000000-0000-0000-0000-000000000000}"/>
          </ac:spMkLst>
        </pc:spChg>
        <pc:spChg chg="mod">
          <ac:chgData name="Felipe Hernandez" userId="74e5bb36199fa878" providerId="LiveId" clId="{F36CDB36-59C0-4E02-BAFF-1313FB6D0D32}" dt="2024-11-08T23:41:47.235" v="14" actId="207"/>
          <ac:spMkLst>
            <pc:docMk/>
            <pc:sldMk cId="0" sldId="272"/>
            <ac:spMk id="416" creationId="{00000000-0000-0000-0000-000000000000}"/>
          </ac:spMkLst>
        </pc:spChg>
        <pc:spChg chg="mod">
          <ac:chgData name="Felipe Hernandez" userId="74e5bb36199fa878" providerId="LiveId" clId="{F36CDB36-59C0-4E02-BAFF-1313FB6D0D32}" dt="2024-11-08T23:41:47.235" v="14" actId="207"/>
          <ac:spMkLst>
            <pc:docMk/>
            <pc:sldMk cId="0" sldId="272"/>
            <ac:spMk id="417" creationId="{00000000-0000-0000-0000-000000000000}"/>
          </ac:spMkLst>
        </pc:spChg>
        <pc:spChg chg="mod">
          <ac:chgData name="Felipe Hernandez" userId="74e5bb36199fa878" providerId="LiveId" clId="{F36CDB36-59C0-4E02-BAFF-1313FB6D0D32}" dt="2024-11-08T23:41:47.235" v="14" actId="207"/>
          <ac:spMkLst>
            <pc:docMk/>
            <pc:sldMk cId="0" sldId="272"/>
            <ac:spMk id="418" creationId="{00000000-0000-0000-0000-000000000000}"/>
          </ac:spMkLst>
        </pc:spChg>
        <pc:spChg chg="mod">
          <ac:chgData name="Felipe Hernandez" userId="74e5bb36199fa878" providerId="LiveId" clId="{F36CDB36-59C0-4E02-BAFF-1313FB6D0D32}" dt="2024-11-08T23:41:47.235" v="14" actId="207"/>
          <ac:spMkLst>
            <pc:docMk/>
            <pc:sldMk cId="0" sldId="272"/>
            <ac:spMk id="419" creationId="{00000000-0000-0000-0000-000000000000}"/>
          </ac:spMkLst>
        </pc:spChg>
        <pc:spChg chg="mod">
          <ac:chgData name="Felipe Hernandez" userId="74e5bb36199fa878" providerId="LiveId" clId="{F36CDB36-59C0-4E02-BAFF-1313FB6D0D32}" dt="2024-11-08T23:41:47.235" v="14" actId="207"/>
          <ac:spMkLst>
            <pc:docMk/>
            <pc:sldMk cId="0" sldId="272"/>
            <ac:spMk id="420" creationId="{00000000-0000-0000-0000-000000000000}"/>
          </ac:spMkLst>
        </pc:spChg>
      </pc:sldChg>
      <pc:sldChg chg="modSp mod">
        <pc:chgData name="Felipe Hernandez" userId="74e5bb36199fa878" providerId="LiveId" clId="{F36CDB36-59C0-4E02-BAFF-1313FB6D0D32}" dt="2024-11-08T23:42:01.264" v="15" actId="14100"/>
        <pc:sldMkLst>
          <pc:docMk/>
          <pc:sldMk cId="0" sldId="276"/>
        </pc:sldMkLst>
        <pc:spChg chg="mod">
          <ac:chgData name="Felipe Hernandez" userId="74e5bb36199fa878" providerId="LiveId" clId="{F36CDB36-59C0-4E02-BAFF-1313FB6D0D32}" dt="2024-11-08T23:42:01.264" v="15" actId="14100"/>
          <ac:spMkLst>
            <pc:docMk/>
            <pc:sldMk cId="0" sldId="276"/>
            <ac:spMk id="492" creationId="{00000000-0000-0000-0000-000000000000}"/>
          </ac:spMkLst>
        </pc:spChg>
      </pc:sldChg>
      <pc:sldChg chg="modSp">
        <pc:chgData name="Felipe Hernandez" userId="74e5bb36199fa878" providerId="LiveId" clId="{F36CDB36-59C0-4E02-BAFF-1313FB6D0D32}" dt="2024-11-09T17:58:39.803" v="34" actId="20577"/>
        <pc:sldMkLst>
          <pc:docMk/>
          <pc:sldMk cId="0" sldId="279"/>
        </pc:sldMkLst>
        <pc:spChg chg="mod">
          <ac:chgData name="Felipe Hernandez" userId="74e5bb36199fa878" providerId="LiveId" clId="{F36CDB36-59C0-4E02-BAFF-1313FB6D0D32}" dt="2024-11-09T17:58:39.803" v="34" actId="20577"/>
          <ac:spMkLst>
            <pc:docMk/>
            <pc:sldMk cId="0" sldId="279"/>
            <ac:spMk id="552" creationId="{00000000-0000-0000-0000-000000000000}"/>
          </ac:spMkLst>
        </pc:spChg>
      </pc:sldChg>
      <pc:sldChg chg="modSp mod">
        <pc:chgData name="Felipe Hernandez" userId="74e5bb36199fa878" providerId="LiveId" clId="{F36CDB36-59C0-4E02-BAFF-1313FB6D0D32}" dt="2024-11-09T17:59:38.386" v="36" actId="313"/>
        <pc:sldMkLst>
          <pc:docMk/>
          <pc:sldMk cId="0" sldId="282"/>
        </pc:sldMkLst>
        <pc:spChg chg="mod">
          <ac:chgData name="Felipe Hernandez" userId="74e5bb36199fa878" providerId="LiveId" clId="{F36CDB36-59C0-4E02-BAFF-1313FB6D0D32}" dt="2024-11-09T17:59:38.386" v="36" actId="313"/>
          <ac:spMkLst>
            <pc:docMk/>
            <pc:sldMk cId="0" sldId="282"/>
            <ac:spMk id="686" creationId="{00000000-0000-0000-0000-000000000000}"/>
          </ac:spMkLst>
        </pc:spChg>
      </pc:sldChg>
      <pc:sldChg chg="modSp mod">
        <pc:chgData name="Felipe Hernandez" userId="74e5bb36199fa878" providerId="LiveId" clId="{F36CDB36-59C0-4E02-BAFF-1313FB6D0D32}" dt="2024-11-08T23:42:42.959" v="22" actId="1076"/>
        <pc:sldMkLst>
          <pc:docMk/>
          <pc:sldMk cId="0" sldId="284"/>
        </pc:sldMkLst>
        <pc:spChg chg="mod">
          <ac:chgData name="Felipe Hernandez" userId="74e5bb36199fa878" providerId="LiveId" clId="{F36CDB36-59C0-4E02-BAFF-1313FB6D0D32}" dt="2024-11-08T23:42:42.959" v="22" actId="1076"/>
          <ac:spMkLst>
            <pc:docMk/>
            <pc:sldMk cId="0" sldId="284"/>
            <ac:spMk id="706" creationId="{00000000-0000-0000-0000-000000000000}"/>
          </ac:spMkLst>
        </pc:spChg>
      </pc:sldChg>
      <pc:sldChg chg="del">
        <pc:chgData name="Felipe Hernandez" userId="74e5bb36199fa878" providerId="LiveId" clId="{F36CDB36-59C0-4E02-BAFF-1313FB6D0D32}" dt="2024-11-08T23:42:49.027" v="23" actId="47"/>
        <pc:sldMkLst>
          <pc:docMk/>
          <pc:sldMk cId="0" sldId="28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6" name="Google Shape;406;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0" name="Google Shape;45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 name="Google Shape;52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0" name="Google Shape;58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8" name="Google Shape;67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9" name="Google Shape;689;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5"/>
        <p:cNvGrpSpPr/>
        <p:nvPr/>
      </p:nvGrpSpPr>
      <p:grpSpPr>
        <a:xfrm>
          <a:off x="0" y="0"/>
          <a:ext cx="0" cy="0"/>
          <a:chOff x="0" y="0"/>
          <a:chExt cx="0" cy="0"/>
        </a:xfrm>
      </p:grpSpPr>
      <p:sp>
        <p:nvSpPr>
          <p:cNvPr id="16" name="Google Shape;16;p3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9"/>
        <p:cNvGrpSpPr/>
        <p:nvPr/>
      </p:nvGrpSpPr>
      <p:grpSpPr>
        <a:xfrm>
          <a:off x="0" y="0"/>
          <a:ext cx="0" cy="0"/>
          <a:chOff x="0" y="0"/>
          <a:chExt cx="0" cy="0"/>
        </a:xfrm>
      </p:grpSpPr>
      <p:sp>
        <p:nvSpPr>
          <p:cNvPr id="20" name="Google Shape;20;p3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25"/>
        <p:cNvGrpSpPr/>
        <p:nvPr/>
      </p:nvGrpSpPr>
      <p:grpSpPr>
        <a:xfrm>
          <a:off x="0" y="0"/>
          <a:ext cx="0" cy="0"/>
          <a:chOff x="0" y="0"/>
          <a:chExt cx="0" cy="0"/>
        </a:xfrm>
      </p:grpSpPr>
      <p:sp>
        <p:nvSpPr>
          <p:cNvPr id="26" name="Google Shape;26;p36"/>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6"/>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8" name="Google Shape;28;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31"/>
        <p:cNvGrpSpPr/>
        <p:nvPr/>
      </p:nvGrpSpPr>
      <p:grpSpPr>
        <a:xfrm>
          <a:off x="0" y="0"/>
          <a:ext cx="0" cy="0"/>
          <a:chOff x="0" y="0"/>
          <a:chExt cx="0" cy="0"/>
        </a:xfrm>
      </p:grpSpPr>
      <p:sp>
        <p:nvSpPr>
          <p:cNvPr id="32" name="Google Shape;32;p37"/>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7"/>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4" name="Google Shape;34;p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7"/>
        <p:cNvGrpSpPr/>
        <p:nvPr/>
      </p:nvGrpSpPr>
      <p:grpSpPr>
        <a:xfrm>
          <a:off x="0" y="0"/>
          <a:ext cx="0" cy="0"/>
          <a:chOff x="0" y="0"/>
          <a:chExt cx="0" cy="0"/>
        </a:xfrm>
      </p:grpSpPr>
      <p:sp>
        <p:nvSpPr>
          <p:cNvPr id="38" name="Google Shape;38;p3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8"/>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 name="Google Shape;40;p38"/>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3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4"/>
        <p:cNvGrpSpPr/>
        <p:nvPr/>
      </p:nvGrpSpPr>
      <p:grpSpPr>
        <a:xfrm>
          <a:off x="0" y="0"/>
          <a:ext cx="0" cy="0"/>
          <a:chOff x="0" y="0"/>
          <a:chExt cx="0" cy="0"/>
        </a:xfrm>
      </p:grpSpPr>
      <p:sp>
        <p:nvSpPr>
          <p:cNvPr id="45" name="Google Shape;45;p39"/>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9"/>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7" name="Google Shape;47;p39"/>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39"/>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9" name="Google Shape;49;p39"/>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0" name="Google Shape;50;p3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3"/>
        <p:cNvGrpSpPr/>
        <p:nvPr/>
      </p:nvGrpSpPr>
      <p:grpSpPr>
        <a:xfrm>
          <a:off x="0" y="0"/>
          <a:ext cx="0" cy="0"/>
          <a:chOff x="0" y="0"/>
          <a:chExt cx="0" cy="0"/>
        </a:xfrm>
      </p:grpSpPr>
      <p:sp>
        <p:nvSpPr>
          <p:cNvPr id="54" name="Google Shape;54;p4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8"/>
        <p:cNvGrpSpPr/>
        <p:nvPr/>
      </p:nvGrpSpPr>
      <p:grpSpPr>
        <a:xfrm>
          <a:off x="0" y="0"/>
          <a:ext cx="0" cy="0"/>
          <a:chOff x="0" y="0"/>
          <a:chExt cx="0" cy="0"/>
        </a:xfrm>
      </p:grpSpPr>
      <p:sp>
        <p:nvSpPr>
          <p:cNvPr id="59" name="Google Shape;59;p41"/>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1"/>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41"/>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4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5"/>
        <p:cNvGrpSpPr/>
        <p:nvPr/>
      </p:nvGrpSpPr>
      <p:grpSpPr>
        <a:xfrm>
          <a:off x="0" y="0"/>
          <a:ext cx="0" cy="0"/>
          <a:chOff x="0" y="0"/>
          <a:chExt cx="0" cy="0"/>
        </a:xfrm>
      </p:grpSpPr>
      <p:sp>
        <p:nvSpPr>
          <p:cNvPr id="66" name="Google Shape;66;p42"/>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2"/>
          <p:cNvSpPr>
            <a:spLocks noGrp="1"/>
          </p:cNvSpPr>
          <p:nvPr>
            <p:ph type="pic" idx="2"/>
          </p:nvPr>
        </p:nvSpPr>
        <p:spPr>
          <a:xfrm>
            <a:off x="3887391" y="987426"/>
            <a:ext cx="4629150" cy="4873625"/>
          </a:xfrm>
          <a:prstGeom prst="rect">
            <a:avLst/>
          </a:prstGeom>
          <a:noFill/>
          <a:ln>
            <a:noFill/>
          </a:ln>
        </p:spPr>
      </p:sp>
      <p:sp>
        <p:nvSpPr>
          <p:cNvPr id="68" name="Google Shape;68;p42"/>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4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2"/>
        <p:cNvGrpSpPr/>
        <p:nvPr/>
      </p:nvGrpSpPr>
      <p:grpSpPr>
        <a:xfrm>
          <a:off x="0" y="0"/>
          <a:ext cx="0" cy="0"/>
          <a:chOff x="0" y="0"/>
          <a:chExt cx="0" cy="0"/>
        </a:xfrm>
      </p:grpSpPr>
      <p:sp>
        <p:nvSpPr>
          <p:cNvPr id="73" name="Google Shape;73;p4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3"/>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4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8"/>
        <p:cNvGrpSpPr/>
        <p:nvPr/>
      </p:nvGrpSpPr>
      <p:grpSpPr>
        <a:xfrm>
          <a:off x="0" y="0"/>
          <a:ext cx="0" cy="0"/>
          <a:chOff x="0" y="0"/>
          <a:chExt cx="0" cy="0"/>
        </a:xfrm>
      </p:grpSpPr>
      <p:sp>
        <p:nvSpPr>
          <p:cNvPr id="79" name="Google Shape;79;p44"/>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4"/>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4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25.xml"/><Relationship Id="rId16"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52.jpg"/><Relationship Id="rId13" Type="http://schemas.openxmlformats.org/officeDocument/2006/relationships/image" Target="../media/image57.png"/><Relationship Id="rId3" Type="http://schemas.openxmlformats.org/officeDocument/2006/relationships/image" Target="../media/image48.png"/><Relationship Id="rId7" Type="http://schemas.openxmlformats.org/officeDocument/2006/relationships/slide" Target="slide27.xml"/><Relationship Id="rId12" Type="http://schemas.openxmlformats.org/officeDocument/2006/relationships/image" Target="../media/image56.jpg"/><Relationship Id="rId17" Type="http://schemas.openxmlformats.org/officeDocument/2006/relationships/image" Target="../media/image61.png"/><Relationship Id="rId2" Type="http://schemas.openxmlformats.org/officeDocument/2006/relationships/notesSlide" Target="../notesSlides/notesSlide26.xml"/><Relationship Id="rId16" Type="http://schemas.openxmlformats.org/officeDocument/2006/relationships/image" Target="../media/image60.jpg"/><Relationship Id="rId1" Type="http://schemas.openxmlformats.org/officeDocument/2006/relationships/slideLayout" Target="../slideLayouts/slideLayout1.xml"/><Relationship Id="rId6" Type="http://schemas.openxmlformats.org/officeDocument/2006/relationships/image" Target="../media/image51.png"/><Relationship Id="rId11" Type="http://schemas.openxmlformats.org/officeDocument/2006/relationships/image" Target="../media/image55.jpg"/><Relationship Id="rId5" Type="http://schemas.openxmlformats.org/officeDocument/2006/relationships/image" Target="../media/image50.png"/><Relationship Id="rId15" Type="http://schemas.openxmlformats.org/officeDocument/2006/relationships/image" Target="../media/image59.jpg"/><Relationship Id="rId10" Type="http://schemas.openxmlformats.org/officeDocument/2006/relationships/image" Target="../media/image54.jpg"/><Relationship Id="rId4" Type="http://schemas.openxmlformats.org/officeDocument/2006/relationships/image" Target="../media/image49.png"/><Relationship Id="rId9" Type="http://schemas.openxmlformats.org/officeDocument/2006/relationships/image" Target="../media/image53.jpg"/><Relationship Id="rId14" Type="http://schemas.openxmlformats.org/officeDocument/2006/relationships/image" Target="../media/image58.jp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2055332" y="692696"/>
            <a:ext cx="4532892" cy="4145886"/>
          </a:xfrm>
          <a:prstGeom prst="rect">
            <a:avLst/>
          </a:prstGeom>
          <a:noFill/>
          <a:ln>
            <a:noFill/>
          </a:ln>
        </p:spPr>
      </p:pic>
      <p:pic>
        <p:nvPicPr>
          <p:cNvPr id="89" name="Google Shape;89;p1"/>
          <p:cNvPicPr preferRelativeResize="0"/>
          <p:nvPr/>
        </p:nvPicPr>
        <p:blipFill rotWithShape="1">
          <a:blip r:embed="rId4">
            <a:alphaModFix/>
          </a:blip>
          <a:srcRect t="2450" b="18083"/>
          <a:stretch/>
        </p:blipFill>
        <p:spPr>
          <a:xfrm rot="10800000">
            <a:off x="7884085" y="5702356"/>
            <a:ext cx="909851" cy="843660"/>
          </a:xfrm>
          <a:prstGeom prst="rect">
            <a:avLst/>
          </a:prstGeom>
          <a:noFill/>
          <a:ln>
            <a:noFill/>
          </a:ln>
        </p:spPr>
      </p:pic>
      <p:pic>
        <p:nvPicPr>
          <p:cNvPr id="90" name="Google Shape;90;p1"/>
          <p:cNvPicPr preferRelativeResize="0"/>
          <p:nvPr/>
        </p:nvPicPr>
        <p:blipFill rotWithShape="1">
          <a:blip r:embed="rId5">
            <a:alphaModFix/>
          </a:blip>
          <a:srcRect l="68276"/>
          <a:stretch/>
        </p:blipFill>
        <p:spPr>
          <a:xfrm>
            <a:off x="539552" y="5533305"/>
            <a:ext cx="762340" cy="1012711"/>
          </a:xfrm>
          <a:prstGeom prst="rect">
            <a:avLst/>
          </a:prstGeom>
          <a:noFill/>
          <a:ln>
            <a:noFill/>
          </a:ln>
        </p:spPr>
      </p:pic>
      <p:sp>
        <p:nvSpPr>
          <p:cNvPr id="91" name="Google Shape;91;p1"/>
          <p:cNvSpPr txBox="1"/>
          <p:nvPr/>
        </p:nvSpPr>
        <p:spPr>
          <a:xfrm>
            <a:off x="2229934" y="5240691"/>
            <a:ext cx="443029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1" u="none" strike="noStrike" cap="none">
                <a:solidFill>
                  <a:schemeClr val="dk1"/>
                </a:solidFill>
                <a:latin typeface="Arial"/>
                <a:ea typeface="Arial"/>
                <a:cs typeface="Arial"/>
                <a:sym typeface="Arial"/>
              </a:rPr>
              <a:t>“Acompañar para dignificar” </a:t>
            </a:r>
            <a:endParaRPr sz="2400" b="0" i="1" u="none" strike="noStrike" cap="none">
              <a:solidFill>
                <a:schemeClr val="dk1"/>
              </a:solidFill>
              <a:latin typeface="Arial"/>
              <a:ea typeface="Arial"/>
              <a:cs typeface="Arial"/>
              <a:sym typeface="Arial"/>
            </a:endParaRPr>
          </a:p>
        </p:txBody>
      </p:sp>
      <p:sp>
        <p:nvSpPr>
          <p:cNvPr id="92" name="Google Shape;92;p1"/>
          <p:cNvSpPr txBox="1"/>
          <p:nvPr/>
        </p:nvSpPr>
        <p:spPr>
          <a:xfrm>
            <a:off x="2699792" y="6047898"/>
            <a:ext cx="324036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Teko"/>
                <a:ea typeface="Teko"/>
                <a:cs typeface="Teko"/>
                <a:sym typeface="Teko"/>
              </a:rPr>
              <a:t>Pbro. Ramiro Magallanes Hidalgo  </a:t>
            </a:r>
            <a:endParaRPr sz="1800" b="0" i="0" u="none" strike="noStrike" cap="none">
              <a:solidFill>
                <a:schemeClr val="dk1"/>
              </a:solidFill>
              <a:latin typeface="Teko"/>
              <a:ea typeface="Teko"/>
              <a:cs typeface="Teko"/>
              <a:sym typeface="Teko"/>
            </a:endParaRPr>
          </a:p>
        </p:txBody>
      </p:sp>
      <p:pic>
        <p:nvPicPr>
          <p:cNvPr id="93" name="Google Shape;93;p1" descr="Dimensión Familia CEM"/>
          <p:cNvPicPr preferRelativeResize="0"/>
          <p:nvPr/>
        </p:nvPicPr>
        <p:blipFill rotWithShape="1">
          <a:blip r:embed="rId6">
            <a:alphaModFix/>
          </a:blip>
          <a:srcRect l="27629" t="13216" r="28282" b="14490"/>
          <a:stretch/>
        </p:blipFill>
        <p:spPr>
          <a:xfrm>
            <a:off x="7557686" y="3077901"/>
            <a:ext cx="1406802" cy="241861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p:tgtEl>
                                          <p:spTgt spid="88"/>
                                        </p:tgtEl>
                                        <p:attrNameLst>
                                          <p:attrName>ppt_w</p:attrName>
                                        </p:attrNameLst>
                                      </p:cBhvr>
                                      <p:tavLst>
                                        <p:tav tm="0">
                                          <p:val>
                                            <p:strVal val="0"/>
                                          </p:val>
                                        </p:tav>
                                        <p:tav tm="100000">
                                          <p:val>
                                            <p:strVal val="#ppt_w"/>
                                          </p:val>
                                        </p:tav>
                                      </p:tavLst>
                                    </p:anim>
                                    <p:anim calcmode="lin" valueType="num">
                                      <p:cBhvr additive="base">
                                        <p:cTn id="8" dur="500"/>
                                        <p:tgtEl>
                                          <p:spTgt spid="8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title"/>
          </p:nvPr>
        </p:nvSpPr>
        <p:spPr>
          <a:xfrm>
            <a:off x="1349510" y="1759519"/>
            <a:ext cx="6661003" cy="1584176"/>
          </a:xfrm>
          <a:prstGeom prst="rect">
            <a:avLst/>
          </a:prstGeom>
          <a:gradFill>
            <a:gsLst>
              <a:gs pos="0">
                <a:srgbClr val="B0500F"/>
              </a:gs>
              <a:gs pos="48000">
                <a:srgbClr val="ED8037"/>
              </a:gs>
              <a:gs pos="100000">
                <a:srgbClr val="F4B081"/>
              </a:gs>
            </a:gsLst>
            <a:lin ang="16200000" scaled="0"/>
          </a:gra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300"/>
              <a:buFont typeface="Calibri"/>
              <a:buNone/>
            </a:pPr>
            <a:r>
              <a:rPr lang="en-US">
                <a:solidFill>
                  <a:schemeClr val="lt1"/>
                </a:solidFill>
                <a:latin typeface="Calibri"/>
                <a:ea typeface="Calibri"/>
                <a:cs typeface="Calibri"/>
                <a:sym typeface="Calibri"/>
              </a:rPr>
              <a:t>Atención y acompañamiento a Adultos Mayores </a:t>
            </a:r>
            <a:endParaRPr/>
          </a:p>
        </p:txBody>
      </p:sp>
      <p:sp>
        <p:nvSpPr>
          <p:cNvPr id="99" name="Google Shape;99;p2"/>
          <p:cNvSpPr txBox="1"/>
          <p:nvPr/>
        </p:nvSpPr>
        <p:spPr>
          <a:xfrm>
            <a:off x="5751573" y="6309320"/>
            <a:ext cx="321633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Libre Baskerville"/>
                <a:ea typeface="Libre Baskerville"/>
                <a:cs typeface="Libre Baskerville"/>
                <a:sym typeface="Libre Baskerville"/>
              </a:rPr>
              <a:t>Pbro. Ramiro </a:t>
            </a:r>
            <a:r>
              <a:rPr lang="en-US" sz="1800" b="0" i="0" u="none" strike="noStrike" cap="none">
                <a:solidFill>
                  <a:schemeClr val="dk1"/>
                </a:solidFill>
                <a:latin typeface="Teko"/>
                <a:ea typeface="Teko"/>
                <a:cs typeface="Teko"/>
                <a:sym typeface="Teko"/>
              </a:rPr>
              <a:t>Magallanes Hidalgo  </a:t>
            </a:r>
            <a:endParaRPr sz="1800" b="0" i="0" u="none" strike="noStrike" cap="none">
              <a:solidFill>
                <a:schemeClr val="dk1"/>
              </a:solidFill>
              <a:latin typeface="Teko"/>
              <a:ea typeface="Teko"/>
              <a:cs typeface="Teko"/>
              <a:sym typeface="Teko"/>
            </a:endParaRPr>
          </a:p>
        </p:txBody>
      </p:sp>
      <p:pic>
        <p:nvPicPr>
          <p:cNvPr id="100" name="Google Shape;100;p2"/>
          <p:cNvPicPr preferRelativeResize="0"/>
          <p:nvPr/>
        </p:nvPicPr>
        <p:blipFill rotWithShape="1">
          <a:blip r:embed="rId3">
            <a:alphaModFix/>
          </a:blip>
          <a:srcRect/>
          <a:stretch/>
        </p:blipFill>
        <p:spPr>
          <a:xfrm>
            <a:off x="395537" y="5373216"/>
            <a:ext cx="1231078" cy="1125972"/>
          </a:xfrm>
          <a:prstGeom prst="rect">
            <a:avLst/>
          </a:prstGeom>
          <a:noFill/>
          <a:ln>
            <a:noFill/>
          </a:ln>
        </p:spPr>
      </p:pic>
      <p:sp>
        <p:nvSpPr>
          <p:cNvPr id="101" name="Google Shape;101;p2"/>
          <p:cNvSpPr txBox="1"/>
          <p:nvPr/>
        </p:nvSpPr>
        <p:spPr>
          <a:xfrm>
            <a:off x="611560" y="667843"/>
            <a:ext cx="8136904" cy="646331"/>
          </a:xfrm>
          <a:prstGeom prst="rect">
            <a:avLst/>
          </a:prstGeom>
          <a:gradFill>
            <a:gsLst>
              <a:gs pos="0">
                <a:srgbClr val="FFC647"/>
              </a:gs>
              <a:gs pos="50000">
                <a:srgbClr val="FFC600"/>
              </a:gs>
              <a:gs pos="100000">
                <a:srgbClr val="E3B400"/>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0" i="0" u="none" strike="noStrike" cap="none">
                <a:solidFill>
                  <a:schemeClr val="lt1"/>
                </a:solidFill>
                <a:latin typeface="Calibri"/>
                <a:ea typeface="Calibri"/>
                <a:cs typeface="Calibri"/>
                <a:sym typeface="Calibri"/>
              </a:rPr>
              <a:t>Encuentro Nacional de Pastoral Familiar  </a:t>
            </a:r>
            <a:endParaRPr sz="3600">
              <a:solidFill>
                <a:schemeClr val="lt1"/>
              </a:solidFill>
              <a:latin typeface="Calibri"/>
              <a:ea typeface="Calibri"/>
              <a:cs typeface="Calibri"/>
              <a:sym typeface="Calibri"/>
            </a:endParaRPr>
          </a:p>
        </p:txBody>
      </p:sp>
      <p:pic>
        <p:nvPicPr>
          <p:cNvPr id="102" name="Google Shape;102;p2"/>
          <p:cNvPicPr preferRelativeResize="0"/>
          <p:nvPr/>
        </p:nvPicPr>
        <p:blipFill rotWithShape="1">
          <a:blip r:embed="rId4">
            <a:alphaModFix/>
          </a:blip>
          <a:srcRect/>
          <a:stretch/>
        </p:blipFill>
        <p:spPr>
          <a:xfrm>
            <a:off x="3203848" y="3502917"/>
            <a:ext cx="2647181" cy="264718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2915816" y="620688"/>
            <a:ext cx="2719214" cy="1325563"/>
          </a:xfrm>
          <a:prstGeom prst="rect">
            <a:avLst/>
          </a:prstGeom>
          <a:solidFill>
            <a:srgbClr val="92D05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000"/>
              <a:buFont typeface="Calibri"/>
              <a:buNone/>
            </a:pPr>
            <a:r>
              <a:rPr lang="en-US" sz="4000" b="1" i="1">
                <a:solidFill>
                  <a:schemeClr val="lt1"/>
                </a:solidFill>
              </a:rPr>
              <a:t>Objetivo </a:t>
            </a:r>
            <a:endParaRPr sz="4000" b="1" i="1">
              <a:solidFill>
                <a:schemeClr val="lt1"/>
              </a:solidFill>
            </a:endParaRPr>
          </a:p>
        </p:txBody>
      </p:sp>
      <p:sp>
        <p:nvSpPr>
          <p:cNvPr id="109" name="Google Shape;109;p3"/>
          <p:cNvSpPr txBox="1">
            <a:spLocks noGrp="1"/>
          </p:cNvSpPr>
          <p:nvPr>
            <p:ph type="body" idx="1"/>
          </p:nvPr>
        </p:nvSpPr>
        <p:spPr>
          <a:xfrm>
            <a:off x="467544" y="2327170"/>
            <a:ext cx="8136904" cy="2109942"/>
          </a:xfrm>
          <a:prstGeom prst="rect">
            <a:avLst/>
          </a:prstGeom>
          <a:gradFill>
            <a:gsLst>
              <a:gs pos="0">
                <a:srgbClr val="AA8000"/>
              </a:gs>
              <a:gs pos="48000">
                <a:srgbClr val="FFC107"/>
              </a:gs>
              <a:gs pos="100000">
                <a:srgbClr val="FFD966"/>
              </a:gs>
            </a:gsLst>
            <a:lin ang="16200000" scaled="0"/>
          </a:gra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3200"/>
              <a:buNone/>
            </a:pPr>
            <a:r>
              <a:rPr lang="en-US" sz="3200">
                <a:solidFill>
                  <a:schemeClr val="lt1"/>
                </a:solidFill>
                <a:latin typeface="Calibri"/>
                <a:ea typeface="Calibri"/>
                <a:cs typeface="Calibri"/>
                <a:sym typeface="Calibri"/>
              </a:rPr>
              <a:t>Identificar la atención y el acompañamiento del adulto mayor mediante la tarea pastoral de las dimensiones, para que descubriéndolas el agente se a eficaz en su proyección.</a:t>
            </a:r>
            <a:endParaRPr sz="3200"/>
          </a:p>
        </p:txBody>
      </p:sp>
      <p:pic>
        <p:nvPicPr>
          <p:cNvPr id="110" name="Google Shape;110;p3" descr="Dimensión Familia CEM"/>
          <p:cNvPicPr preferRelativeResize="0"/>
          <p:nvPr/>
        </p:nvPicPr>
        <p:blipFill rotWithShape="1">
          <a:blip r:embed="rId3">
            <a:alphaModFix/>
          </a:blip>
          <a:srcRect l="27629" t="13216" r="28282" b="14490"/>
          <a:stretch/>
        </p:blipFill>
        <p:spPr>
          <a:xfrm>
            <a:off x="7380312" y="4437112"/>
            <a:ext cx="1077863" cy="1853094"/>
          </a:xfrm>
          <a:prstGeom prst="rect">
            <a:avLst/>
          </a:prstGeom>
          <a:noFill/>
          <a:ln>
            <a:noFill/>
          </a:ln>
        </p:spPr>
      </p:pic>
      <p:pic>
        <p:nvPicPr>
          <p:cNvPr id="111" name="Google Shape;111;p3"/>
          <p:cNvPicPr preferRelativeResize="0"/>
          <p:nvPr/>
        </p:nvPicPr>
        <p:blipFill rotWithShape="1">
          <a:blip r:embed="rId4">
            <a:alphaModFix/>
          </a:blip>
          <a:srcRect/>
          <a:stretch/>
        </p:blipFill>
        <p:spPr>
          <a:xfrm>
            <a:off x="755577" y="5363659"/>
            <a:ext cx="1058926" cy="968518"/>
          </a:xfrm>
          <a:prstGeom prst="rect">
            <a:avLst/>
          </a:prstGeom>
          <a:noFill/>
          <a:ln>
            <a:noFill/>
          </a:ln>
        </p:spPr>
      </p:pic>
      <p:sp>
        <p:nvSpPr>
          <p:cNvPr id="112" name="Google Shape;112;p3"/>
          <p:cNvSpPr/>
          <p:nvPr/>
        </p:nvSpPr>
        <p:spPr>
          <a:xfrm>
            <a:off x="3096275" y="5663252"/>
            <a:ext cx="295145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i="1">
                <a:solidFill>
                  <a:schemeClr val="dk1"/>
                </a:solidFill>
                <a:latin typeface="Arial"/>
                <a:ea typeface="Arial"/>
                <a:cs typeface="Arial"/>
                <a:sym typeface="Arial"/>
              </a:rPr>
              <a:t>“Acompañar para dignificar” </a:t>
            </a:r>
            <a:endParaRPr sz="1800" i="1">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xEl>
                                              <p:pRg st="0" end="0"/>
                                            </p:txEl>
                                          </p:spTgt>
                                        </p:tgtEl>
                                        <p:attrNameLst>
                                          <p:attrName>style.visibility</p:attrName>
                                        </p:attrNameLst>
                                      </p:cBhvr>
                                      <p:to>
                                        <p:strVal val="visible"/>
                                      </p:to>
                                    </p:set>
                                    <p:animEffect transition="in" filter="fade">
                                      <p:cBhvr>
                                        <p:cTn id="7" dur="2000"/>
                                        <p:tgtEl>
                                          <p:spTgt spid="10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pSp>
        <p:nvGrpSpPr>
          <p:cNvPr id="117" name="Google Shape;117;p4"/>
          <p:cNvGrpSpPr/>
          <p:nvPr/>
        </p:nvGrpSpPr>
        <p:grpSpPr>
          <a:xfrm>
            <a:off x="379806" y="2932099"/>
            <a:ext cx="6278407" cy="3651375"/>
            <a:chOff x="290050" y="197234"/>
            <a:chExt cx="6278407" cy="3651375"/>
          </a:xfrm>
        </p:grpSpPr>
        <p:sp>
          <p:nvSpPr>
            <p:cNvPr id="118" name="Google Shape;118;p4"/>
            <p:cNvSpPr/>
            <p:nvPr/>
          </p:nvSpPr>
          <p:spPr>
            <a:xfrm>
              <a:off x="1058759" y="2022922"/>
              <a:ext cx="504274" cy="1441332"/>
            </a:xfrm>
            <a:custGeom>
              <a:avLst/>
              <a:gdLst/>
              <a:ahLst/>
              <a:cxnLst/>
              <a:rect l="l" t="t" r="r" b="b"/>
              <a:pathLst>
                <a:path w="120000" h="120000" extrusionOk="0">
                  <a:moveTo>
                    <a:pt x="0" y="0"/>
                  </a:moveTo>
                  <a:lnTo>
                    <a:pt x="60000" y="0"/>
                  </a:lnTo>
                  <a:lnTo>
                    <a:pt x="60000" y="120000"/>
                  </a:lnTo>
                  <a:lnTo>
                    <a:pt x="120000" y="120000"/>
                  </a:lnTo>
                </a:path>
              </a:pathLst>
            </a:custGeom>
            <a:noFill/>
            <a:ln w="12700" cap="flat" cmpd="sng">
              <a:solidFill>
                <a:srgbClr val="73AE4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4"/>
            <p:cNvSpPr txBox="1"/>
            <p:nvPr/>
          </p:nvSpPr>
          <p:spPr>
            <a:xfrm>
              <a:off x="1272721" y="2705413"/>
              <a:ext cx="76350" cy="7635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20" name="Google Shape;120;p4"/>
            <p:cNvSpPr/>
            <p:nvPr/>
          </p:nvSpPr>
          <p:spPr>
            <a:xfrm>
              <a:off x="1058759" y="2022922"/>
              <a:ext cx="504274" cy="480444"/>
            </a:xfrm>
            <a:custGeom>
              <a:avLst/>
              <a:gdLst/>
              <a:ahLst/>
              <a:cxnLst/>
              <a:rect l="l" t="t" r="r" b="b"/>
              <a:pathLst>
                <a:path w="120000" h="120000" extrusionOk="0">
                  <a:moveTo>
                    <a:pt x="0" y="0"/>
                  </a:moveTo>
                  <a:lnTo>
                    <a:pt x="60000" y="0"/>
                  </a:lnTo>
                  <a:lnTo>
                    <a:pt x="60000" y="120000"/>
                  </a:lnTo>
                  <a:lnTo>
                    <a:pt x="120000" y="120000"/>
                  </a:lnTo>
                </a:path>
              </a:pathLst>
            </a:custGeom>
            <a:noFill/>
            <a:ln w="12700" cap="flat" cmpd="sng">
              <a:solidFill>
                <a:srgbClr val="73AE4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txBox="1"/>
            <p:nvPr/>
          </p:nvSpPr>
          <p:spPr>
            <a:xfrm>
              <a:off x="1293484" y="2245731"/>
              <a:ext cx="34825" cy="3482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22" name="Google Shape;122;p4"/>
            <p:cNvSpPr/>
            <p:nvPr/>
          </p:nvSpPr>
          <p:spPr>
            <a:xfrm>
              <a:off x="1058759" y="1542478"/>
              <a:ext cx="504274" cy="480444"/>
            </a:xfrm>
            <a:custGeom>
              <a:avLst/>
              <a:gdLst/>
              <a:ahLst/>
              <a:cxnLst/>
              <a:rect l="l" t="t" r="r" b="b"/>
              <a:pathLst>
                <a:path w="120000" h="120000" extrusionOk="0">
                  <a:moveTo>
                    <a:pt x="0" y="120000"/>
                  </a:moveTo>
                  <a:lnTo>
                    <a:pt x="60000" y="120000"/>
                  </a:lnTo>
                  <a:lnTo>
                    <a:pt x="60000" y="0"/>
                  </a:lnTo>
                  <a:lnTo>
                    <a:pt x="120000" y="0"/>
                  </a:lnTo>
                </a:path>
              </a:pathLst>
            </a:custGeom>
            <a:noFill/>
            <a:ln w="12700" cap="flat" cmpd="sng">
              <a:solidFill>
                <a:srgbClr val="73AE4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txBox="1"/>
            <p:nvPr/>
          </p:nvSpPr>
          <p:spPr>
            <a:xfrm>
              <a:off x="1293484" y="1765287"/>
              <a:ext cx="34825" cy="3482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24" name="Google Shape;124;p4"/>
            <p:cNvSpPr/>
            <p:nvPr/>
          </p:nvSpPr>
          <p:spPr>
            <a:xfrm>
              <a:off x="1058759" y="581590"/>
              <a:ext cx="504274" cy="1441332"/>
            </a:xfrm>
            <a:custGeom>
              <a:avLst/>
              <a:gdLst/>
              <a:ahLst/>
              <a:cxnLst/>
              <a:rect l="l" t="t" r="r" b="b"/>
              <a:pathLst>
                <a:path w="120000" h="120000" extrusionOk="0">
                  <a:moveTo>
                    <a:pt x="0" y="120000"/>
                  </a:moveTo>
                  <a:lnTo>
                    <a:pt x="60000" y="120000"/>
                  </a:lnTo>
                  <a:lnTo>
                    <a:pt x="60000" y="0"/>
                  </a:lnTo>
                  <a:lnTo>
                    <a:pt x="120000" y="0"/>
                  </a:lnTo>
                </a:path>
              </a:pathLst>
            </a:custGeom>
            <a:noFill/>
            <a:ln w="12700" cap="flat" cmpd="sng">
              <a:solidFill>
                <a:srgbClr val="73AE4C"/>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txBox="1"/>
            <p:nvPr/>
          </p:nvSpPr>
          <p:spPr>
            <a:xfrm>
              <a:off x="1272721" y="1264081"/>
              <a:ext cx="76350" cy="7635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26" name="Google Shape;126;p4"/>
            <p:cNvSpPr/>
            <p:nvPr/>
          </p:nvSpPr>
          <p:spPr>
            <a:xfrm rot="-5400000">
              <a:off x="-991532" y="1638567"/>
              <a:ext cx="3331874" cy="768710"/>
            </a:xfrm>
            <a:prstGeom prst="rect">
              <a:avLst/>
            </a:prstGeom>
            <a:gradFill>
              <a:gsLst>
                <a:gs pos="0">
                  <a:srgbClr val="76A85B"/>
                </a:gs>
                <a:gs pos="50000">
                  <a:srgbClr val="63A03A"/>
                </a:gs>
                <a:gs pos="100000">
                  <a:srgbClr val="56912F"/>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
            <p:cNvSpPr txBox="1"/>
            <p:nvPr/>
          </p:nvSpPr>
          <p:spPr>
            <a:xfrm rot="-5400000">
              <a:off x="-991532" y="1638567"/>
              <a:ext cx="3331874" cy="768710"/>
            </a:xfrm>
            <a:prstGeom prst="rect">
              <a:avLst/>
            </a:prstGeom>
            <a:noFill/>
            <a:ln>
              <a:noFill/>
            </a:ln>
          </p:spPr>
          <p:txBody>
            <a:bodyPr spcFirstLastPara="1" wrap="square" lIns="31750" tIns="31750" rIns="31750" bIns="31750" anchor="ctr" anchorCtr="0">
              <a:noAutofit/>
            </a:bodyPr>
            <a:lstStyle/>
            <a:p>
              <a:pPr marL="0" marR="0" lvl="0" indent="0" algn="ctr" rtl="0">
                <a:lnSpc>
                  <a:spcPct val="90000"/>
                </a:lnSpc>
                <a:spcBef>
                  <a:spcPts val="0"/>
                </a:spcBef>
                <a:spcAft>
                  <a:spcPts val="0"/>
                </a:spcAft>
                <a:buNone/>
              </a:pPr>
              <a:r>
                <a:rPr lang="en-US" sz="5000">
                  <a:solidFill>
                    <a:srgbClr val="FFF2CC"/>
                  </a:solidFill>
                  <a:latin typeface="Calibri"/>
                  <a:ea typeface="Calibri"/>
                  <a:cs typeface="Calibri"/>
                  <a:sym typeface="Calibri"/>
                </a:rPr>
                <a:t>Acompañar</a:t>
              </a:r>
              <a:endParaRPr sz="5000">
                <a:solidFill>
                  <a:srgbClr val="FFF2CC"/>
                </a:solidFill>
                <a:latin typeface="Calibri"/>
                <a:ea typeface="Calibri"/>
                <a:cs typeface="Calibri"/>
                <a:sym typeface="Calibri"/>
              </a:endParaRPr>
            </a:p>
          </p:txBody>
        </p:sp>
        <p:sp>
          <p:nvSpPr>
            <p:cNvPr id="128" name="Google Shape;128;p4"/>
            <p:cNvSpPr/>
            <p:nvPr/>
          </p:nvSpPr>
          <p:spPr>
            <a:xfrm>
              <a:off x="1563033" y="197234"/>
              <a:ext cx="4865438" cy="768710"/>
            </a:xfrm>
            <a:prstGeom prst="rect">
              <a:avLst/>
            </a:prstGeom>
            <a:gradFill>
              <a:gsLst>
                <a:gs pos="0">
                  <a:srgbClr val="82B863"/>
                </a:gs>
                <a:gs pos="50000">
                  <a:srgbClr val="71B246"/>
                </a:gs>
                <a:gs pos="100000">
                  <a:srgbClr val="62A13A"/>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4"/>
            <p:cNvSpPr txBox="1"/>
            <p:nvPr/>
          </p:nvSpPr>
          <p:spPr>
            <a:xfrm>
              <a:off x="1563033" y="197234"/>
              <a:ext cx="4865438" cy="76871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None/>
              </a:pPr>
              <a:r>
                <a:rPr lang="en-US" sz="2000" b="1">
                  <a:solidFill>
                    <a:srgbClr val="FFF2CC"/>
                  </a:solidFill>
                  <a:latin typeface="Calibri"/>
                  <a:ea typeface="Calibri"/>
                  <a:cs typeface="Calibri"/>
                  <a:sym typeface="Calibri"/>
                </a:rPr>
                <a:t>Ir en compañía de otra u otras personas</a:t>
              </a:r>
              <a:endParaRPr sz="2000" b="1">
                <a:solidFill>
                  <a:srgbClr val="FFF2CC"/>
                </a:solidFill>
                <a:latin typeface="Calibri"/>
                <a:ea typeface="Calibri"/>
                <a:cs typeface="Calibri"/>
                <a:sym typeface="Calibri"/>
              </a:endParaRPr>
            </a:p>
          </p:txBody>
        </p:sp>
        <p:sp>
          <p:nvSpPr>
            <p:cNvPr id="130" name="Google Shape;130;p4"/>
            <p:cNvSpPr/>
            <p:nvPr/>
          </p:nvSpPr>
          <p:spPr>
            <a:xfrm>
              <a:off x="1563033" y="1158123"/>
              <a:ext cx="4910066" cy="768710"/>
            </a:xfrm>
            <a:prstGeom prst="rect">
              <a:avLst/>
            </a:prstGeom>
            <a:gradFill>
              <a:gsLst>
                <a:gs pos="0">
                  <a:srgbClr val="82B863"/>
                </a:gs>
                <a:gs pos="50000">
                  <a:srgbClr val="71B246"/>
                </a:gs>
                <a:gs pos="100000">
                  <a:srgbClr val="62A13A"/>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4"/>
            <p:cNvSpPr txBox="1"/>
            <p:nvPr/>
          </p:nvSpPr>
          <p:spPr>
            <a:xfrm>
              <a:off x="1563033" y="1158123"/>
              <a:ext cx="4910066" cy="76871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None/>
              </a:pPr>
              <a:r>
                <a:rPr lang="en-US" sz="2000" b="1">
                  <a:solidFill>
                    <a:srgbClr val="FFF2CC"/>
                  </a:solidFill>
                  <a:latin typeface="Calibri"/>
                  <a:ea typeface="Calibri"/>
                  <a:cs typeface="Calibri"/>
                  <a:sym typeface="Calibri"/>
                </a:rPr>
                <a:t>En el ámbito  emocional, es presencia y escucha </a:t>
              </a:r>
              <a:endParaRPr sz="2000" b="1">
                <a:solidFill>
                  <a:srgbClr val="FFF2CC"/>
                </a:solidFill>
                <a:latin typeface="Calibri"/>
                <a:ea typeface="Calibri"/>
                <a:cs typeface="Calibri"/>
                <a:sym typeface="Calibri"/>
              </a:endParaRPr>
            </a:p>
          </p:txBody>
        </p:sp>
        <p:sp>
          <p:nvSpPr>
            <p:cNvPr id="132" name="Google Shape;132;p4"/>
            <p:cNvSpPr/>
            <p:nvPr/>
          </p:nvSpPr>
          <p:spPr>
            <a:xfrm>
              <a:off x="1563033" y="2119011"/>
              <a:ext cx="5005424" cy="768710"/>
            </a:xfrm>
            <a:prstGeom prst="rect">
              <a:avLst/>
            </a:prstGeom>
            <a:gradFill>
              <a:gsLst>
                <a:gs pos="0">
                  <a:srgbClr val="82B863"/>
                </a:gs>
                <a:gs pos="50000">
                  <a:srgbClr val="71B246"/>
                </a:gs>
                <a:gs pos="100000">
                  <a:srgbClr val="62A13A"/>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4"/>
            <p:cNvSpPr txBox="1"/>
            <p:nvPr/>
          </p:nvSpPr>
          <p:spPr>
            <a:xfrm>
              <a:off x="1563033" y="2119011"/>
              <a:ext cx="5005424" cy="76871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None/>
              </a:pPr>
              <a:r>
                <a:rPr lang="en-US" sz="2000" b="1">
                  <a:solidFill>
                    <a:srgbClr val="FFF2CC"/>
                  </a:solidFill>
                  <a:latin typeface="Calibri"/>
                  <a:ea typeface="Calibri"/>
                  <a:cs typeface="Calibri"/>
                  <a:sym typeface="Calibri"/>
                </a:rPr>
                <a:t>En la revelación, Yahvé es el que acompaña</a:t>
              </a:r>
              <a:endParaRPr sz="2000" b="1">
                <a:solidFill>
                  <a:srgbClr val="FFF2CC"/>
                </a:solidFill>
                <a:latin typeface="Calibri"/>
                <a:ea typeface="Calibri"/>
                <a:cs typeface="Calibri"/>
                <a:sym typeface="Calibri"/>
              </a:endParaRPr>
            </a:p>
          </p:txBody>
        </p:sp>
        <p:sp>
          <p:nvSpPr>
            <p:cNvPr id="134" name="Google Shape;134;p4"/>
            <p:cNvSpPr/>
            <p:nvPr/>
          </p:nvSpPr>
          <p:spPr>
            <a:xfrm>
              <a:off x="1563033" y="3079899"/>
              <a:ext cx="5005399" cy="768710"/>
            </a:xfrm>
            <a:prstGeom prst="rect">
              <a:avLst/>
            </a:prstGeom>
            <a:gradFill>
              <a:gsLst>
                <a:gs pos="0">
                  <a:srgbClr val="82B863"/>
                </a:gs>
                <a:gs pos="50000">
                  <a:srgbClr val="71B246"/>
                </a:gs>
                <a:gs pos="100000">
                  <a:srgbClr val="62A13A"/>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4"/>
            <p:cNvSpPr txBox="1"/>
            <p:nvPr/>
          </p:nvSpPr>
          <p:spPr>
            <a:xfrm>
              <a:off x="1563033" y="3079899"/>
              <a:ext cx="5005399" cy="768710"/>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None/>
              </a:pPr>
              <a:r>
                <a:rPr lang="en-US" sz="2000" b="1">
                  <a:solidFill>
                    <a:srgbClr val="FFF2CC"/>
                  </a:solidFill>
                  <a:latin typeface="Calibri"/>
                  <a:ea typeface="Calibri"/>
                  <a:cs typeface="Calibri"/>
                  <a:sym typeface="Calibri"/>
                </a:rPr>
                <a:t>Atender y acompañar desde la pastor</a:t>
              </a:r>
              <a:r>
                <a:rPr lang="en-US" sz="2000">
                  <a:solidFill>
                    <a:srgbClr val="FFF2CC"/>
                  </a:solidFill>
                  <a:latin typeface="Calibri"/>
                  <a:ea typeface="Calibri"/>
                  <a:cs typeface="Calibri"/>
                  <a:sym typeface="Calibri"/>
                </a:rPr>
                <a:t>al </a:t>
              </a:r>
              <a:endParaRPr sz="2000">
                <a:solidFill>
                  <a:srgbClr val="FFF2CC"/>
                </a:solidFill>
                <a:latin typeface="Calibri"/>
                <a:ea typeface="Calibri"/>
                <a:cs typeface="Calibri"/>
                <a:sym typeface="Calibri"/>
              </a:endParaRPr>
            </a:p>
          </p:txBody>
        </p:sp>
      </p:grpSp>
      <p:sp>
        <p:nvSpPr>
          <p:cNvPr id="136" name="Google Shape;136;p4"/>
          <p:cNvSpPr/>
          <p:nvPr/>
        </p:nvSpPr>
        <p:spPr>
          <a:xfrm>
            <a:off x="256259" y="1755535"/>
            <a:ext cx="8638786" cy="707886"/>
          </a:xfrm>
          <a:prstGeom prst="rect">
            <a:avLst/>
          </a:prstGeom>
          <a:solidFill>
            <a:srgbClr val="FFFFCC"/>
          </a:solidFill>
          <a:ln w="9525" cap="flat" cmpd="sng">
            <a:solidFill>
              <a:srgbClr val="FFFFC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rgbClr val="00CC66"/>
                </a:solidFill>
                <a:latin typeface="Calibri"/>
                <a:ea typeface="Calibri"/>
                <a:cs typeface="Calibri"/>
                <a:sym typeface="Calibri"/>
              </a:rPr>
              <a:t>Es acoger favorablemente o satisfacer un deseo, ruego o mandato. Es mirar por alguien o algo, o cuidar de alguien.</a:t>
            </a:r>
            <a:endParaRPr sz="2000">
              <a:solidFill>
                <a:srgbClr val="00CC66"/>
              </a:solidFill>
              <a:latin typeface="Calibri"/>
              <a:ea typeface="Calibri"/>
              <a:cs typeface="Calibri"/>
              <a:sym typeface="Calibri"/>
            </a:endParaRPr>
          </a:p>
        </p:txBody>
      </p:sp>
      <p:pic>
        <p:nvPicPr>
          <p:cNvPr id="137" name="Google Shape;137;p4" descr="Dimensión Familia CEM"/>
          <p:cNvPicPr preferRelativeResize="0"/>
          <p:nvPr/>
        </p:nvPicPr>
        <p:blipFill rotWithShape="1">
          <a:blip r:embed="rId3">
            <a:alphaModFix/>
          </a:blip>
          <a:srcRect l="27629" t="13216" r="28282" b="14490"/>
          <a:stretch/>
        </p:blipFill>
        <p:spPr>
          <a:xfrm>
            <a:off x="7466695" y="3116916"/>
            <a:ext cx="1507820" cy="2592288"/>
          </a:xfrm>
          <a:prstGeom prst="rect">
            <a:avLst/>
          </a:prstGeom>
          <a:noFill/>
          <a:ln>
            <a:noFill/>
          </a:ln>
        </p:spPr>
      </p:pic>
      <p:pic>
        <p:nvPicPr>
          <p:cNvPr id="138" name="Google Shape;138;p4"/>
          <p:cNvPicPr preferRelativeResize="0"/>
          <p:nvPr/>
        </p:nvPicPr>
        <p:blipFill rotWithShape="1">
          <a:blip r:embed="rId4">
            <a:alphaModFix/>
          </a:blip>
          <a:srcRect/>
          <a:stretch/>
        </p:blipFill>
        <p:spPr>
          <a:xfrm>
            <a:off x="7691142" y="5733256"/>
            <a:ext cx="1058926" cy="968518"/>
          </a:xfrm>
          <a:prstGeom prst="rect">
            <a:avLst/>
          </a:prstGeom>
          <a:noFill/>
          <a:ln>
            <a:noFill/>
          </a:ln>
        </p:spPr>
      </p:pic>
      <p:cxnSp>
        <p:nvCxnSpPr>
          <p:cNvPr id="139" name="Google Shape;139;p4"/>
          <p:cNvCxnSpPr/>
          <p:nvPr/>
        </p:nvCxnSpPr>
        <p:spPr>
          <a:xfrm>
            <a:off x="4569761" y="1165604"/>
            <a:ext cx="11782" cy="500506"/>
          </a:xfrm>
          <a:prstGeom prst="straightConnector1">
            <a:avLst/>
          </a:prstGeom>
          <a:noFill/>
          <a:ln w="12700" cap="flat" cmpd="sng">
            <a:solidFill>
              <a:schemeClr val="accent4"/>
            </a:solidFill>
            <a:prstDash val="solid"/>
            <a:miter lim="800000"/>
            <a:headEnd type="none" w="sm" len="sm"/>
            <a:tailEnd type="triangle" w="med" len="med"/>
          </a:ln>
        </p:spPr>
      </p:cxnSp>
      <p:sp>
        <p:nvSpPr>
          <p:cNvPr id="140" name="Google Shape;140;p4"/>
          <p:cNvSpPr/>
          <p:nvPr/>
        </p:nvSpPr>
        <p:spPr>
          <a:xfrm>
            <a:off x="2487420" y="394154"/>
            <a:ext cx="4176464" cy="707886"/>
          </a:xfrm>
          <a:prstGeom prst="rect">
            <a:avLst/>
          </a:prstGeom>
          <a:solidFill>
            <a:srgbClr val="FFFFCC"/>
          </a:solidFill>
          <a:ln w="9525" cap="flat" cmpd="sng">
            <a:solidFill>
              <a:srgbClr val="FFFFC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rgbClr val="00CC66"/>
                </a:solidFill>
                <a:latin typeface="Calibri"/>
                <a:ea typeface="Calibri"/>
                <a:cs typeface="Calibri"/>
                <a:sym typeface="Calibri"/>
              </a:rPr>
              <a:t>Atender</a:t>
            </a:r>
            <a:endParaRPr sz="4000">
              <a:solidFill>
                <a:srgbClr val="00CC66"/>
              </a:solidFill>
              <a:latin typeface="Calibri"/>
              <a:ea typeface="Calibri"/>
              <a:cs typeface="Calibri"/>
              <a:sym typeface="Calibri"/>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grpSp>
        <p:nvGrpSpPr>
          <p:cNvPr id="145" name="Google Shape;145;p5"/>
          <p:cNvGrpSpPr/>
          <p:nvPr/>
        </p:nvGrpSpPr>
        <p:grpSpPr>
          <a:xfrm>
            <a:off x="251899" y="806934"/>
            <a:ext cx="8566399" cy="5236175"/>
            <a:chOff x="72387" y="618294"/>
            <a:chExt cx="8566399" cy="5236175"/>
          </a:xfrm>
        </p:grpSpPr>
        <p:sp>
          <p:nvSpPr>
            <p:cNvPr id="146" name="Google Shape;146;p5"/>
            <p:cNvSpPr/>
            <p:nvPr/>
          </p:nvSpPr>
          <p:spPr>
            <a:xfrm>
              <a:off x="72387" y="2694731"/>
              <a:ext cx="2419774" cy="880103"/>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5"/>
            <p:cNvSpPr txBox="1"/>
            <p:nvPr/>
          </p:nvSpPr>
          <p:spPr>
            <a:xfrm>
              <a:off x="98164" y="2720508"/>
              <a:ext cx="2368220" cy="828549"/>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La pastoral de adulto mayor, una pastoral especifica. </a:t>
              </a:r>
              <a:endParaRPr sz="1600">
                <a:solidFill>
                  <a:schemeClr val="dk1"/>
                </a:solidFill>
                <a:latin typeface="Calibri"/>
                <a:ea typeface="Calibri"/>
                <a:cs typeface="Calibri"/>
                <a:sym typeface="Calibri"/>
              </a:endParaRPr>
            </a:p>
          </p:txBody>
        </p:sp>
        <p:sp>
          <p:nvSpPr>
            <p:cNvPr id="148" name="Google Shape;148;p5"/>
            <p:cNvSpPr/>
            <p:nvPr/>
          </p:nvSpPr>
          <p:spPr>
            <a:xfrm rot="-4142301">
              <a:off x="2009234" y="2420055"/>
              <a:ext cx="1503843" cy="25136"/>
            </a:xfrm>
            <a:custGeom>
              <a:avLst/>
              <a:gdLst/>
              <a:ahLst/>
              <a:cxnLst/>
              <a:rect l="l" t="t" r="r" b="b"/>
              <a:pathLst>
                <a:path w="120000" h="120000" extrusionOk="0">
                  <a:moveTo>
                    <a:pt x="0" y="60000"/>
                  </a:moveTo>
                  <a:lnTo>
                    <a:pt x="120000" y="60000"/>
                  </a:lnTo>
                </a:path>
              </a:pathLst>
            </a:custGeom>
            <a:noFill/>
            <a:ln w="12700" cap="flat" cmpd="sng">
              <a:solidFill>
                <a:srgbClr val="BA612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5"/>
            <p:cNvSpPr txBox="1"/>
            <p:nvPr/>
          </p:nvSpPr>
          <p:spPr>
            <a:xfrm rot="-4142301">
              <a:off x="2723560" y="2395027"/>
              <a:ext cx="75192" cy="7519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50" name="Google Shape;150;p5"/>
            <p:cNvSpPr/>
            <p:nvPr/>
          </p:nvSpPr>
          <p:spPr>
            <a:xfrm>
              <a:off x="3030151" y="1290411"/>
              <a:ext cx="2139056" cy="880103"/>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5"/>
            <p:cNvSpPr txBox="1"/>
            <p:nvPr/>
          </p:nvSpPr>
          <p:spPr>
            <a:xfrm>
              <a:off x="3055928" y="1316188"/>
              <a:ext cx="2087502" cy="828549"/>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Es una opción, la cual exige:</a:t>
              </a:r>
              <a:endParaRPr sz="1600">
                <a:solidFill>
                  <a:schemeClr val="dk1"/>
                </a:solidFill>
                <a:latin typeface="Calibri"/>
                <a:ea typeface="Calibri"/>
                <a:cs typeface="Calibri"/>
                <a:sym typeface="Calibri"/>
              </a:endParaRPr>
            </a:p>
          </p:txBody>
        </p:sp>
        <p:sp>
          <p:nvSpPr>
            <p:cNvPr id="152" name="Google Shape;152;p5"/>
            <p:cNvSpPr/>
            <p:nvPr/>
          </p:nvSpPr>
          <p:spPr>
            <a:xfrm rot="-2717082">
              <a:off x="5000109" y="1312506"/>
              <a:ext cx="1140957" cy="25136"/>
            </a:xfrm>
            <a:custGeom>
              <a:avLst/>
              <a:gdLst/>
              <a:ahLst/>
              <a:cxnLst/>
              <a:rect l="l" t="t" r="r" b="b"/>
              <a:pathLst>
                <a:path w="120000" h="120000" extrusionOk="0">
                  <a:moveTo>
                    <a:pt x="0" y="60000"/>
                  </a:moveTo>
                  <a:lnTo>
                    <a:pt x="120000" y="60000"/>
                  </a:lnTo>
                </a:path>
              </a:pathLst>
            </a:custGeom>
            <a:no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5"/>
            <p:cNvSpPr txBox="1"/>
            <p:nvPr/>
          </p:nvSpPr>
          <p:spPr>
            <a:xfrm rot="-2717082">
              <a:off x="5542063" y="1296550"/>
              <a:ext cx="57047" cy="5704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54" name="Google Shape;154;p5"/>
            <p:cNvSpPr/>
            <p:nvPr/>
          </p:nvSpPr>
          <p:spPr>
            <a:xfrm>
              <a:off x="5971967" y="618294"/>
              <a:ext cx="2664020" cy="602782"/>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5"/>
            <p:cNvSpPr txBox="1"/>
            <p:nvPr/>
          </p:nvSpPr>
          <p:spPr>
            <a:xfrm>
              <a:off x="5989622" y="635949"/>
              <a:ext cx="2628710" cy="567472"/>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Plantearnos la problemática particular.</a:t>
              </a:r>
              <a:endParaRPr sz="1600">
                <a:solidFill>
                  <a:schemeClr val="dk1"/>
                </a:solidFill>
                <a:latin typeface="Calibri"/>
                <a:ea typeface="Calibri"/>
                <a:cs typeface="Calibri"/>
                <a:sym typeface="Calibri"/>
              </a:endParaRPr>
            </a:p>
          </p:txBody>
        </p:sp>
        <p:sp>
          <p:nvSpPr>
            <p:cNvPr id="156" name="Google Shape;156;p5"/>
            <p:cNvSpPr/>
            <p:nvPr/>
          </p:nvSpPr>
          <p:spPr>
            <a:xfrm rot="-725832">
              <a:off x="5160092" y="1631867"/>
              <a:ext cx="820991" cy="25136"/>
            </a:xfrm>
            <a:custGeom>
              <a:avLst/>
              <a:gdLst/>
              <a:ahLst/>
              <a:cxnLst/>
              <a:rect l="l" t="t" r="r" b="b"/>
              <a:pathLst>
                <a:path w="120000" h="120000" extrusionOk="0">
                  <a:moveTo>
                    <a:pt x="0" y="60000"/>
                  </a:moveTo>
                  <a:lnTo>
                    <a:pt x="120000" y="60000"/>
                  </a:lnTo>
                </a:path>
              </a:pathLst>
            </a:custGeom>
            <a:no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5"/>
            <p:cNvSpPr txBox="1"/>
            <p:nvPr/>
          </p:nvSpPr>
          <p:spPr>
            <a:xfrm rot="-725832">
              <a:off x="5550063" y="1623910"/>
              <a:ext cx="41049" cy="4104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58" name="Google Shape;158;p5"/>
            <p:cNvSpPr/>
            <p:nvPr/>
          </p:nvSpPr>
          <p:spPr>
            <a:xfrm>
              <a:off x="5971967" y="1265249"/>
              <a:ext cx="2664020" cy="586316"/>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5"/>
            <p:cNvSpPr txBox="1"/>
            <p:nvPr/>
          </p:nvSpPr>
          <p:spPr>
            <a:xfrm>
              <a:off x="5989140" y="1282422"/>
              <a:ext cx="2629674" cy="551970"/>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Determinar los desafíos de la realidad.</a:t>
              </a:r>
              <a:endParaRPr sz="1600">
                <a:solidFill>
                  <a:schemeClr val="dk1"/>
                </a:solidFill>
                <a:latin typeface="Calibri"/>
                <a:ea typeface="Calibri"/>
                <a:cs typeface="Calibri"/>
                <a:sym typeface="Calibri"/>
              </a:endParaRPr>
            </a:p>
          </p:txBody>
        </p:sp>
        <p:sp>
          <p:nvSpPr>
            <p:cNvPr id="160" name="Google Shape;160;p5"/>
            <p:cNvSpPr/>
            <p:nvPr/>
          </p:nvSpPr>
          <p:spPr>
            <a:xfrm rot="1688135">
              <a:off x="5115422" y="1932532"/>
              <a:ext cx="910329" cy="25136"/>
            </a:xfrm>
            <a:custGeom>
              <a:avLst/>
              <a:gdLst/>
              <a:ahLst/>
              <a:cxnLst/>
              <a:rect l="l" t="t" r="r" b="b"/>
              <a:pathLst>
                <a:path w="120000" h="120000" extrusionOk="0">
                  <a:moveTo>
                    <a:pt x="0" y="60000"/>
                  </a:moveTo>
                  <a:lnTo>
                    <a:pt x="120000" y="60000"/>
                  </a:lnTo>
                </a:path>
              </a:pathLst>
            </a:custGeom>
            <a:no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5"/>
            <p:cNvSpPr txBox="1"/>
            <p:nvPr/>
          </p:nvSpPr>
          <p:spPr>
            <a:xfrm rot="1688135">
              <a:off x="5547829" y="1922342"/>
              <a:ext cx="45516" cy="45516"/>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62" name="Google Shape;162;p5"/>
            <p:cNvSpPr/>
            <p:nvPr/>
          </p:nvSpPr>
          <p:spPr>
            <a:xfrm>
              <a:off x="5971967" y="1941943"/>
              <a:ext cx="2664003" cy="435589"/>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txBox="1"/>
            <p:nvPr/>
          </p:nvSpPr>
          <p:spPr>
            <a:xfrm>
              <a:off x="5984725" y="1954701"/>
              <a:ext cx="2638487" cy="410073"/>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Señalar los aspectos teológicos</a:t>
              </a:r>
              <a:endParaRPr sz="1600">
                <a:solidFill>
                  <a:schemeClr val="dk1"/>
                </a:solidFill>
                <a:latin typeface="Calibri"/>
                <a:ea typeface="Calibri"/>
                <a:cs typeface="Calibri"/>
                <a:sym typeface="Calibri"/>
              </a:endParaRPr>
            </a:p>
          </p:txBody>
        </p:sp>
        <p:sp>
          <p:nvSpPr>
            <p:cNvPr id="164" name="Google Shape;164;p5"/>
            <p:cNvSpPr/>
            <p:nvPr/>
          </p:nvSpPr>
          <p:spPr>
            <a:xfrm rot="2919073">
              <a:off x="4945720" y="2212275"/>
              <a:ext cx="1317115" cy="25136"/>
            </a:xfrm>
            <a:custGeom>
              <a:avLst/>
              <a:gdLst/>
              <a:ahLst/>
              <a:cxnLst/>
              <a:rect l="l" t="t" r="r" b="b"/>
              <a:pathLst>
                <a:path w="120000" h="120000" extrusionOk="0">
                  <a:moveTo>
                    <a:pt x="0" y="60000"/>
                  </a:moveTo>
                  <a:lnTo>
                    <a:pt x="120000" y="60000"/>
                  </a:lnTo>
                </a:path>
              </a:pathLst>
            </a:custGeom>
            <a:no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txBox="1"/>
            <p:nvPr/>
          </p:nvSpPr>
          <p:spPr>
            <a:xfrm rot="2919073">
              <a:off x="5571350" y="2191916"/>
              <a:ext cx="65855" cy="6585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66" name="Google Shape;166;p5"/>
            <p:cNvSpPr/>
            <p:nvPr/>
          </p:nvSpPr>
          <p:spPr>
            <a:xfrm>
              <a:off x="6039348" y="2462850"/>
              <a:ext cx="2599438" cy="512748"/>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txBox="1"/>
            <p:nvPr/>
          </p:nvSpPr>
          <p:spPr>
            <a:xfrm>
              <a:off x="6054366" y="2477868"/>
              <a:ext cx="2569402" cy="482712"/>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Una propuesta pastoral específica.</a:t>
              </a:r>
              <a:endParaRPr sz="1600">
                <a:solidFill>
                  <a:schemeClr val="dk1"/>
                </a:solidFill>
                <a:latin typeface="Calibri"/>
                <a:ea typeface="Calibri"/>
                <a:cs typeface="Calibri"/>
                <a:sym typeface="Calibri"/>
              </a:endParaRPr>
            </a:p>
          </p:txBody>
        </p:sp>
        <p:sp>
          <p:nvSpPr>
            <p:cNvPr id="168" name="Google Shape;168;p5"/>
            <p:cNvSpPr/>
            <p:nvPr/>
          </p:nvSpPr>
          <p:spPr>
            <a:xfrm rot="4120142">
              <a:off x="1981159" y="3870346"/>
              <a:ext cx="1606304" cy="25136"/>
            </a:xfrm>
            <a:custGeom>
              <a:avLst/>
              <a:gdLst/>
              <a:ahLst/>
              <a:cxnLst/>
              <a:rect l="l" t="t" r="r" b="b"/>
              <a:pathLst>
                <a:path w="120000" h="120000" extrusionOk="0">
                  <a:moveTo>
                    <a:pt x="0" y="60000"/>
                  </a:moveTo>
                  <a:lnTo>
                    <a:pt x="120000" y="60000"/>
                  </a:lnTo>
                </a:path>
              </a:pathLst>
            </a:custGeom>
            <a:noFill/>
            <a:ln w="12700" cap="flat" cmpd="sng">
              <a:solidFill>
                <a:srgbClr val="BA612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txBox="1"/>
            <p:nvPr/>
          </p:nvSpPr>
          <p:spPr>
            <a:xfrm rot="4120142">
              <a:off x="2744154" y="3842757"/>
              <a:ext cx="80315" cy="8031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170" name="Google Shape;170;p5"/>
            <p:cNvSpPr/>
            <p:nvPr/>
          </p:nvSpPr>
          <p:spPr>
            <a:xfrm>
              <a:off x="3076462" y="4190995"/>
              <a:ext cx="2121718" cy="880103"/>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txBox="1"/>
            <p:nvPr/>
          </p:nvSpPr>
          <p:spPr>
            <a:xfrm>
              <a:off x="3102239" y="4216772"/>
              <a:ext cx="2070164" cy="828549"/>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Las opciones pastorales sirven: </a:t>
              </a:r>
              <a:endParaRPr sz="1600">
                <a:solidFill>
                  <a:schemeClr val="dk1"/>
                </a:solidFill>
                <a:latin typeface="Calibri"/>
                <a:ea typeface="Calibri"/>
                <a:cs typeface="Calibri"/>
                <a:sym typeface="Calibri"/>
              </a:endParaRPr>
            </a:p>
          </p:txBody>
        </p:sp>
        <p:sp>
          <p:nvSpPr>
            <p:cNvPr id="172" name="Google Shape;172;p5"/>
            <p:cNvSpPr/>
            <p:nvPr/>
          </p:nvSpPr>
          <p:spPr>
            <a:xfrm>
              <a:off x="6038697" y="3221218"/>
              <a:ext cx="2529875" cy="655483"/>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txBox="1"/>
            <p:nvPr/>
          </p:nvSpPr>
          <p:spPr>
            <a:xfrm>
              <a:off x="6057895" y="3240416"/>
              <a:ext cx="2491479" cy="617087"/>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De indicadores para centrar la atención.</a:t>
              </a:r>
              <a:endParaRPr sz="1600">
                <a:solidFill>
                  <a:schemeClr val="dk1"/>
                </a:solidFill>
                <a:latin typeface="Calibri"/>
                <a:ea typeface="Calibri"/>
                <a:cs typeface="Calibri"/>
                <a:sym typeface="Calibri"/>
              </a:endParaRPr>
            </a:p>
          </p:txBody>
        </p:sp>
        <p:sp>
          <p:nvSpPr>
            <p:cNvPr id="174" name="Google Shape;174;p5"/>
            <p:cNvSpPr/>
            <p:nvPr/>
          </p:nvSpPr>
          <p:spPr>
            <a:xfrm>
              <a:off x="6044171" y="3976910"/>
              <a:ext cx="2535631" cy="470917"/>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txBox="1"/>
            <p:nvPr/>
          </p:nvSpPr>
          <p:spPr>
            <a:xfrm>
              <a:off x="6057964" y="3990703"/>
              <a:ext cx="2508045" cy="443331"/>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Para contextualizar.</a:t>
              </a:r>
              <a:endParaRPr sz="1600">
                <a:solidFill>
                  <a:schemeClr val="dk1"/>
                </a:solidFill>
                <a:latin typeface="Calibri"/>
                <a:ea typeface="Calibri"/>
                <a:cs typeface="Calibri"/>
                <a:sym typeface="Calibri"/>
              </a:endParaRPr>
            </a:p>
          </p:txBody>
        </p:sp>
        <p:sp>
          <p:nvSpPr>
            <p:cNvPr id="176" name="Google Shape;176;p5"/>
            <p:cNvSpPr/>
            <p:nvPr/>
          </p:nvSpPr>
          <p:spPr>
            <a:xfrm>
              <a:off x="6038838" y="4523533"/>
              <a:ext cx="2535648" cy="634105"/>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5"/>
            <p:cNvSpPr txBox="1"/>
            <p:nvPr/>
          </p:nvSpPr>
          <p:spPr>
            <a:xfrm>
              <a:off x="6057410" y="4542105"/>
              <a:ext cx="2498504" cy="596961"/>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Poner componentes esenciales</a:t>
              </a:r>
              <a:endParaRPr sz="1600">
                <a:solidFill>
                  <a:schemeClr val="dk1"/>
                </a:solidFill>
                <a:latin typeface="Calibri"/>
                <a:ea typeface="Calibri"/>
                <a:cs typeface="Calibri"/>
                <a:sym typeface="Calibri"/>
              </a:endParaRPr>
            </a:p>
          </p:txBody>
        </p:sp>
        <p:sp>
          <p:nvSpPr>
            <p:cNvPr id="178" name="Google Shape;178;p5"/>
            <p:cNvSpPr/>
            <p:nvPr/>
          </p:nvSpPr>
          <p:spPr>
            <a:xfrm>
              <a:off x="6038838" y="5290200"/>
              <a:ext cx="2535631" cy="564269"/>
            </a:xfrm>
            <a:prstGeom prst="roundRect">
              <a:avLst>
                <a:gd name="adj" fmla="val 1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txBox="1"/>
            <p:nvPr/>
          </p:nvSpPr>
          <p:spPr>
            <a:xfrm>
              <a:off x="6055365" y="5306727"/>
              <a:ext cx="2502577" cy="531215"/>
            </a:xfrm>
            <a:prstGeom prst="rect">
              <a:avLst/>
            </a:prstGeom>
            <a:noFill/>
            <a:ln>
              <a:noFill/>
            </a:ln>
          </p:spPr>
          <p:txBody>
            <a:bodyPr spcFirstLastPara="1" wrap="square" lIns="10150" tIns="10150" rIns="10150" bIns="101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Calibri"/>
                  <a:ea typeface="Calibri"/>
                  <a:cs typeface="Calibri"/>
                  <a:sym typeface="Calibri"/>
                </a:rPr>
                <a:t>Para la aplicación de un método diseñado</a:t>
              </a:r>
              <a:r>
                <a:rPr lang="en-US" sz="1600">
                  <a:solidFill>
                    <a:schemeClr val="lt1"/>
                  </a:solidFill>
                  <a:latin typeface="Calibri"/>
                  <a:ea typeface="Calibri"/>
                  <a:cs typeface="Calibri"/>
                  <a:sym typeface="Calibri"/>
                </a:rPr>
                <a:t>.</a:t>
              </a:r>
              <a:endParaRPr sz="1600">
                <a:solidFill>
                  <a:schemeClr val="lt1"/>
                </a:solidFill>
                <a:latin typeface="Calibri"/>
                <a:ea typeface="Calibri"/>
                <a:cs typeface="Calibri"/>
                <a:sym typeface="Calibri"/>
              </a:endParaRPr>
            </a:p>
          </p:txBody>
        </p:sp>
      </p:grpSp>
      <p:cxnSp>
        <p:nvCxnSpPr>
          <p:cNvPr id="180" name="Google Shape;180;p5"/>
          <p:cNvCxnSpPr/>
          <p:nvPr/>
        </p:nvCxnSpPr>
        <p:spPr>
          <a:xfrm rot="10800000" flipH="1">
            <a:off x="5436096" y="3811314"/>
            <a:ext cx="864096" cy="1273870"/>
          </a:xfrm>
          <a:prstGeom prst="straightConnector1">
            <a:avLst/>
          </a:prstGeom>
          <a:noFill/>
          <a:ln w="9525" cap="flat" cmpd="sng">
            <a:solidFill>
              <a:schemeClr val="accent2"/>
            </a:solidFill>
            <a:prstDash val="solid"/>
            <a:miter lim="800000"/>
            <a:headEnd type="none" w="sm" len="sm"/>
            <a:tailEnd type="none" w="sm" len="sm"/>
          </a:ln>
        </p:spPr>
      </p:cxnSp>
      <p:cxnSp>
        <p:nvCxnSpPr>
          <p:cNvPr id="181" name="Google Shape;181;p5"/>
          <p:cNvCxnSpPr/>
          <p:nvPr/>
        </p:nvCxnSpPr>
        <p:spPr>
          <a:xfrm rot="10800000" flipH="1">
            <a:off x="5436096" y="4531394"/>
            <a:ext cx="864096" cy="553790"/>
          </a:xfrm>
          <a:prstGeom prst="straightConnector1">
            <a:avLst/>
          </a:prstGeom>
          <a:noFill/>
          <a:ln w="9525" cap="flat" cmpd="sng">
            <a:solidFill>
              <a:schemeClr val="accent2"/>
            </a:solidFill>
            <a:prstDash val="solid"/>
            <a:miter lim="800000"/>
            <a:headEnd type="none" w="sm" len="sm"/>
            <a:tailEnd type="none" w="sm" len="sm"/>
          </a:ln>
        </p:spPr>
      </p:cxnSp>
      <p:cxnSp>
        <p:nvCxnSpPr>
          <p:cNvPr id="182" name="Google Shape;182;p5"/>
          <p:cNvCxnSpPr/>
          <p:nvPr/>
        </p:nvCxnSpPr>
        <p:spPr>
          <a:xfrm>
            <a:off x="5436096" y="5085184"/>
            <a:ext cx="864096" cy="252028"/>
          </a:xfrm>
          <a:prstGeom prst="straightConnector1">
            <a:avLst/>
          </a:prstGeom>
          <a:noFill/>
          <a:ln w="9525" cap="flat" cmpd="sng">
            <a:solidFill>
              <a:schemeClr val="accent2"/>
            </a:solidFill>
            <a:prstDash val="solid"/>
            <a:miter lim="800000"/>
            <a:headEnd type="none" w="sm" len="sm"/>
            <a:tailEnd type="none" w="sm" len="sm"/>
          </a:ln>
        </p:spPr>
      </p:cxnSp>
      <p:cxnSp>
        <p:nvCxnSpPr>
          <p:cNvPr id="183" name="Google Shape;183;p5"/>
          <p:cNvCxnSpPr/>
          <p:nvPr/>
        </p:nvCxnSpPr>
        <p:spPr>
          <a:xfrm>
            <a:off x="5436096" y="5085184"/>
            <a:ext cx="864096" cy="828092"/>
          </a:xfrm>
          <a:prstGeom prst="straightConnector1">
            <a:avLst/>
          </a:prstGeom>
          <a:noFill/>
          <a:ln w="9525" cap="flat" cmpd="sng">
            <a:solidFill>
              <a:schemeClr val="accent2"/>
            </a:solidFill>
            <a:prstDash val="solid"/>
            <a:miter lim="800000"/>
            <a:headEnd type="none" w="sm" len="sm"/>
            <a:tailEnd type="none" w="sm" len="sm"/>
          </a:ln>
        </p:spPr>
      </p:cxnSp>
      <p:pic>
        <p:nvPicPr>
          <p:cNvPr id="184" name="Google Shape;184;p5" descr="Dimensión Familia CEM"/>
          <p:cNvPicPr preferRelativeResize="0"/>
          <p:nvPr/>
        </p:nvPicPr>
        <p:blipFill rotWithShape="1">
          <a:blip r:embed="rId3">
            <a:alphaModFix/>
          </a:blip>
          <a:srcRect l="27629" t="13216" r="28282" b="14490"/>
          <a:stretch/>
        </p:blipFill>
        <p:spPr>
          <a:xfrm>
            <a:off x="251520" y="4448249"/>
            <a:ext cx="1188132" cy="2042671"/>
          </a:xfrm>
          <a:prstGeom prst="rect">
            <a:avLst/>
          </a:prstGeom>
          <a:noFill/>
          <a:ln>
            <a:noFill/>
          </a:ln>
        </p:spPr>
      </p:pic>
      <p:pic>
        <p:nvPicPr>
          <p:cNvPr id="185" name="Google Shape;185;p5"/>
          <p:cNvPicPr preferRelativeResize="0"/>
          <p:nvPr/>
        </p:nvPicPr>
        <p:blipFill rotWithShape="1">
          <a:blip r:embed="rId4">
            <a:alphaModFix/>
          </a:blip>
          <a:srcRect/>
          <a:stretch/>
        </p:blipFill>
        <p:spPr>
          <a:xfrm>
            <a:off x="1534129" y="5337212"/>
            <a:ext cx="959299" cy="877397"/>
          </a:xfrm>
          <a:prstGeom prst="rect">
            <a:avLst/>
          </a:prstGeom>
          <a:noFill/>
          <a:ln>
            <a:noFill/>
          </a:ln>
        </p:spPr>
      </p:pic>
      <p:sp>
        <p:nvSpPr>
          <p:cNvPr id="186" name="Google Shape;186;p5"/>
          <p:cNvSpPr/>
          <p:nvPr/>
        </p:nvSpPr>
        <p:spPr>
          <a:xfrm>
            <a:off x="2750384" y="5962055"/>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6" descr="Dimensión Familia CEM"/>
          <p:cNvPicPr preferRelativeResize="0"/>
          <p:nvPr/>
        </p:nvPicPr>
        <p:blipFill rotWithShape="1">
          <a:blip r:embed="rId3">
            <a:alphaModFix/>
          </a:blip>
          <a:srcRect l="27629" t="13216" r="28282" b="14490"/>
          <a:stretch/>
        </p:blipFill>
        <p:spPr>
          <a:xfrm>
            <a:off x="7747655" y="4232745"/>
            <a:ext cx="1296144" cy="2228368"/>
          </a:xfrm>
          <a:prstGeom prst="rect">
            <a:avLst/>
          </a:prstGeom>
          <a:noFill/>
          <a:ln>
            <a:noFill/>
          </a:ln>
        </p:spPr>
      </p:pic>
      <p:sp>
        <p:nvSpPr>
          <p:cNvPr id="192" name="Google Shape;192;p6"/>
          <p:cNvSpPr txBox="1"/>
          <p:nvPr/>
        </p:nvSpPr>
        <p:spPr>
          <a:xfrm>
            <a:off x="1043608" y="836712"/>
            <a:ext cx="6867759" cy="4031873"/>
          </a:xfrm>
          <a:prstGeom prst="rect">
            <a:avLst/>
          </a:prstGeom>
          <a:solidFill>
            <a:srgbClr val="FFF2CC"/>
          </a:solidFill>
          <a:ln w="9525" cap="flat" cmpd="sng">
            <a:solidFill>
              <a:schemeClr val="l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a:solidFill>
                  <a:schemeClr val="dk1"/>
                </a:solidFill>
                <a:latin typeface="Calibri"/>
                <a:ea typeface="Calibri"/>
                <a:cs typeface="Calibri"/>
                <a:sym typeface="Calibri"/>
              </a:rPr>
              <a:t>Los adultos mayores desde el punto de vista de la acción pastoral de la Iglesia, se contemplan como destinatarios de la Buena Nueva de Jesús, anunciada con el rostro de la misericordia y de la esperanza, que da sentido a una etapa singular, que tiene una función en el conjunto de la existencia humana.</a:t>
            </a:r>
            <a:endParaRPr sz="3200">
              <a:solidFill>
                <a:schemeClr val="dk1"/>
              </a:solidFill>
              <a:latin typeface="Calibri"/>
              <a:ea typeface="Calibri"/>
              <a:cs typeface="Calibri"/>
              <a:sym typeface="Calibri"/>
            </a:endParaRPr>
          </a:p>
        </p:txBody>
      </p:sp>
      <p:pic>
        <p:nvPicPr>
          <p:cNvPr id="193" name="Google Shape;193;p6"/>
          <p:cNvPicPr preferRelativeResize="0"/>
          <p:nvPr/>
        </p:nvPicPr>
        <p:blipFill rotWithShape="1">
          <a:blip r:embed="rId4">
            <a:alphaModFix/>
          </a:blip>
          <a:srcRect/>
          <a:stretch/>
        </p:blipFill>
        <p:spPr>
          <a:xfrm>
            <a:off x="405419" y="5581425"/>
            <a:ext cx="948954" cy="867935"/>
          </a:xfrm>
          <a:prstGeom prst="rect">
            <a:avLst/>
          </a:prstGeom>
          <a:noFill/>
          <a:ln>
            <a:noFill/>
          </a:ln>
        </p:spPr>
      </p:pic>
      <p:sp>
        <p:nvSpPr>
          <p:cNvPr id="194" name="Google Shape;194;p6"/>
          <p:cNvSpPr/>
          <p:nvPr/>
        </p:nvSpPr>
        <p:spPr>
          <a:xfrm>
            <a:off x="1475656" y="6080028"/>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7"/>
          <p:cNvSpPr txBox="1">
            <a:spLocks noGrp="1"/>
          </p:cNvSpPr>
          <p:nvPr>
            <p:ph type="title"/>
          </p:nvPr>
        </p:nvSpPr>
        <p:spPr>
          <a:xfrm>
            <a:off x="395536" y="522915"/>
            <a:ext cx="8229600" cy="504056"/>
          </a:xfrm>
          <a:prstGeom prst="rect">
            <a:avLst/>
          </a:prstGeom>
          <a:solidFill>
            <a:srgbClr val="339966"/>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libri"/>
              <a:buNone/>
            </a:pPr>
            <a:r>
              <a:rPr lang="en-US" sz="3200" b="1">
                <a:solidFill>
                  <a:schemeClr val="lt1"/>
                </a:solidFill>
              </a:rPr>
              <a:t>La pastoral del adulto mayor, prioridad emergente </a:t>
            </a:r>
            <a:endParaRPr sz="3200" b="1">
              <a:solidFill>
                <a:schemeClr val="lt1"/>
              </a:solidFill>
            </a:endParaRPr>
          </a:p>
        </p:txBody>
      </p:sp>
      <p:grpSp>
        <p:nvGrpSpPr>
          <p:cNvPr id="200" name="Google Shape;200;p7"/>
          <p:cNvGrpSpPr/>
          <p:nvPr/>
        </p:nvGrpSpPr>
        <p:grpSpPr>
          <a:xfrm>
            <a:off x="1403427" y="1485115"/>
            <a:ext cx="5473048" cy="4063336"/>
            <a:chOff x="1079899" y="331"/>
            <a:chExt cx="5473048" cy="4063336"/>
          </a:xfrm>
        </p:grpSpPr>
        <p:sp>
          <p:nvSpPr>
            <p:cNvPr id="201" name="Google Shape;201;p7"/>
            <p:cNvSpPr/>
            <p:nvPr/>
          </p:nvSpPr>
          <p:spPr>
            <a:xfrm>
              <a:off x="1079899" y="331"/>
              <a:ext cx="2321906" cy="1160953"/>
            </a:xfrm>
            <a:prstGeom prst="roundRect">
              <a:avLst>
                <a:gd name="adj" fmla="val 10000"/>
              </a:avLst>
            </a:prstGeom>
            <a:solidFill>
              <a:srgbClr val="517D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txBox="1"/>
            <p:nvPr/>
          </p:nvSpPr>
          <p:spPr>
            <a:xfrm>
              <a:off x="1113902" y="34334"/>
              <a:ext cx="2253900" cy="1092947"/>
            </a:xfrm>
            <a:prstGeom prst="rect">
              <a:avLst/>
            </a:prstGeom>
            <a:noFill/>
            <a:ln>
              <a:noFill/>
            </a:ln>
          </p:spPr>
          <p:txBody>
            <a:bodyPr spcFirstLastPara="1" wrap="square" lIns="89525" tIns="59675" rIns="89525" bIns="59675" anchor="ctr" anchorCtr="0">
              <a:noAutofit/>
            </a:bodyPr>
            <a:lstStyle/>
            <a:p>
              <a:pPr marL="0" marR="0" lvl="0" indent="0" algn="ctr" rtl="0">
                <a:lnSpc>
                  <a:spcPct val="90000"/>
                </a:lnSpc>
                <a:spcBef>
                  <a:spcPts val="0"/>
                </a:spcBef>
                <a:spcAft>
                  <a:spcPts val="0"/>
                </a:spcAft>
                <a:buNone/>
              </a:pPr>
              <a:r>
                <a:rPr lang="en-US" sz="4700">
                  <a:solidFill>
                    <a:schemeClr val="lt1"/>
                  </a:solidFill>
                  <a:latin typeface="Calibri"/>
                  <a:ea typeface="Calibri"/>
                  <a:cs typeface="Calibri"/>
                  <a:sym typeface="Calibri"/>
                </a:rPr>
                <a:t>Factores </a:t>
              </a:r>
              <a:endParaRPr sz="4700">
                <a:solidFill>
                  <a:schemeClr val="lt1"/>
                </a:solidFill>
                <a:latin typeface="Calibri"/>
                <a:ea typeface="Calibri"/>
                <a:cs typeface="Calibri"/>
                <a:sym typeface="Calibri"/>
              </a:endParaRPr>
            </a:p>
          </p:txBody>
        </p:sp>
        <p:sp>
          <p:nvSpPr>
            <p:cNvPr id="203" name="Google Shape;203;p7"/>
            <p:cNvSpPr/>
            <p:nvPr/>
          </p:nvSpPr>
          <p:spPr>
            <a:xfrm>
              <a:off x="1312090" y="1161285"/>
              <a:ext cx="232190" cy="870714"/>
            </a:xfrm>
            <a:custGeom>
              <a:avLst/>
              <a:gdLst/>
              <a:ahLst/>
              <a:cxnLst/>
              <a:rect l="l" t="t" r="r" b="b"/>
              <a:pathLst>
                <a:path w="120000" h="120000" extrusionOk="0">
                  <a:moveTo>
                    <a:pt x="0" y="0"/>
                  </a:moveTo>
                  <a:lnTo>
                    <a:pt x="0" y="120000"/>
                  </a:lnTo>
                  <a:lnTo>
                    <a:pt x="120000" y="120000"/>
                  </a:lnTo>
                </a:path>
              </a:pathLst>
            </a:custGeom>
            <a:noFill/>
            <a:ln w="12700" cap="flat" cmpd="sng">
              <a:solidFill>
                <a:srgbClr val="87B76D"/>
              </a:solidFill>
              <a:prstDash val="solid"/>
              <a:miter lim="800000"/>
              <a:headEnd type="none" w="sm" len="sm"/>
              <a:tailEnd type="none" w="sm" len="sm"/>
            </a:ln>
          </p:spPr>
          <p:txBody>
            <a:bodyPr/>
            <a:lstStyle/>
            <a:p>
              <a:endParaRPr lang="es-MX"/>
            </a:p>
          </p:txBody>
        </p:sp>
        <p:sp>
          <p:nvSpPr>
            <p:cNvPr id="204" name="Google Shape;204;p7"/>
            <p:cNvSpPr/>
            <p:nvPr/>
          </p:nvSpPr>
          <p:spPr>
            <a:xfrm>
              <a:off x="1544280" y="1451523"/>
              <a:ext cx="4991207" cy="1160953"/>
            </a:xfrm>
            <a:prstGeom prst="roundRect">
              <a:avLst>
                <a:gd name="adj" fmla="val 10000"/>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7"/>
            <p:cNvSpPr txBox="1"/>
            <p:nvPr/>
          </p:nvSpPr>
          <p:spPr>
            <a:xfrm>
              <a:off x="1578283" y="1485526"/>
              <a:ext cx="4923201" cy="1092947"/>
            </a:xfrm>
            <a:prstGeom prst="rect">
              <a:avLst/>
            </a:prstGeom>
            <a:noFill/>
            <a:ln>
              <a:noFill/>
            </a:ln>
          </p:spPr>
          <p:txBody>
            <a:bodyPr spcFirstLastPara="1" wrap="square" lIns="60950" tIns="40625" rIns="60950" bIns="40625" anchor="ctr" anchorCtr="0">
              <a:noAutofit/>
            </a:bodyPr>
            <a:lstStyle/>
            <a:p>
              <a:pPr marL="0" marR="0" lvl="0" indent="0" algn="l" rtl="0">
                <a:lnSpc>
                  <a:spcPct val="90000"/>
                </a:lnSpc>
                <a:spcBef>
                  <a:spcPts val="0"/>
                </a:spcBef>
                <a:spcAft>
                  <a:spcPts val="0"/>
                </a:spcAft>
                <a:buNone/>
              </a:pPr>
              <a:r>
                <a:rPr lang="en-US" sz="3200">
                  <a:solidFill>
                    <a:schemeClr val="dk1"/>
                  </a:solidFill>
                  <a:latin typeface="Calibri"/>
                  <a:ea typeface="Calibri"/>
                  <a:cs typeface="Calibri"/>
                  <a:sym typeface="Calibri"/>
                </a:rPr>
                <a:t>2ª El crecimiento poblacional de las personas longevas</a:t>
              </a:r>
              <a:endParaRPr sz="3200">
                <a:solidFill>
                  <a:schemeClr val="dk1"/>
                </a:solidFill>
                <a:latin typeface="Calibri"/>
                <a:ea typeface="Calibri"/>
                <a:cs typeface="Calibri"/>
                <a:sym typeface="Calibri"/>
              </a:endParaRPr>
            </a:p>
          </p:txBody>
        </p:sp>
        <p:sp>
          <p:nvSpPr>
            <p:cNvPr id="206" name="Google Shape;206;p7"/>
            <p:cNvSpPr/>
            <p:nvPr/>
          </p:nvSpPr>
          <p:spPr>
            <a:xfrm>
              <a:off x="1312090" y="1161285"/>
              <a:ext cx="232190" cy="2321906"/>
            </a:xfrm>
            <a:custGeom>
              <a:avLst/>
              <a:gdLst/>
              <a:ahLst/>
              <a:cxnLst/>
              <a:rect l="l" t="t" r="r" b="b"/>
              <a:pathLst>
                <a:path w="120000" h="120000" extrusionOk="0">
                  <a:moveTo>
                    <a:pt x="0" y="0"/>
                  </a:moveTo>
                  <a:lnTo>
                    <a:pt x="0" y="120000"/>
                  </a:lnTo>
                  <a:lnTo>
                    <a:pt x="120000" y="120000"/>
                  </a:lnTo>
                </a:path>
              </a:pathLst>
            </a:custGeom>
            <a:noFill/>
            <a:ln w="12700" cap="flat" cmpd="sng">
              <a:solidFill>
                <a:srgbClr val="87B76D"/>
              </a:solidFill>
              <a:prstDash val="solid"/>
              <a:miter lim="800000"/>
              <a:headEnd type="none" w="sm" len="sm"/>
              <a:tailEnd type="none" w="sm" len="sm"/>
            </a:ln>
          </p:spPr>
          <p:txBody>
            <a:bodyPr/>
            <a:lstStyle/>
            <a:p>
              <a:endParaRPr lang="es-MX"/>
            </a:p>
          </p:txBody>
        </p:sp>
        <p:sp>
          <p:nvSpPr>
            <p:cNvPr id="207" name="Google Shape;207;p7"/>
            <p:cNvSpPr/>
            <p:nvPr/>
          </p:nvSpPr>
          <p:spPr>
            <a:xfrm>
              <a:off x="1544280" y="2902714"/>
              <a:ext cx="5008667" cy="1160953"/>
            </a:xfrm>
            <a:prstGeom prst="roundRect">
              <a:avLst>
                <a:gd name="adj" fmla="val 10000"/>
              </a:avLst>
            </a:prstGeom>
            <a:solidFill>
              <a:schemeClr val="lt1">
                <a:alpha val="8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7"/>
            <p:cNvSpPr txBox="1"/>
            <p:nvPr/>
          </p:nvSpPr>
          <p:spPr>
            <a:xfrm>
              <a:off x="1578283" y="2936717"/>
              <a:ext cx="4940661" cy="1092947"/>
            </a:xfrm>
            <a:prstGeom prst="rect">
              <a:avLst/>
            </a:prstGeom>
            <a:noFill/>
            <a:ln>
              <a:noFill/>
            </a:ln>
          </p:spPr>
          <p:txBody>
            <a:bodyPr spcFirstLastPara="1" wrap="square" lIns="60950" tIns="40625" rIns="60950" bIns="40625" anchor="ctr" anchorCtr="0">
              <a:noAutofit/>
            </a:bodyPr>
            <a:lstStyle/>
            <a:p>
              <a:pPr marL="0" marR="0" lvl="0" indent="0" algn="l" rtl="0">
                <a:lnSpc>
                  <a:spcPct val="90000"/>
                </a:lnSpc>
                <a:spcBef>
                  <a:spcPts val="0"/>
                </a:spcBef>
                <a:spcAft>
                  <a:spcPts val="0"/>
                </a:spcAft>
                <a:buNone/>
              </a:pPr>
              <a:r>
                <a:rPr lang="en-US" sz="3200">
                  <a:solidFill>
                    <a:schemeClr val="dk1"/>
                  </a:solidFill>
                  <a:latin typeface="Calibri"/>
                  <a:ea typeface="Calibri"/>
                  <a:cs typeface="Calibri"/>
                  <a:sym typeface="Calibri"/>
                </a:rPr>
                <a:t>1ª La pandemia del Covid 19</a:t>
              </a:r>
              <a:endParaRPr sz="3200">
                <a:solidFill>
                  <a:schemeClr val="dk1"/>
                </a:solidFill>
                <a:latin typeface="Calibri"/>
                <a:ea typeface="Calibri"/>
                <a:cs typeface="Calibri"/>
                <a:sym typeface="Calibri"/>
              </a:endParaRPr>
            </a:p>
          </p:txBody>
        </p:sp>
      </p:grpSp>
      <p:pic>
        <p:nvPicPr>
          <p:cNvPr id="209" name="Google Shape;209;p7" descr="Dimensión Familia CEM"/>
          <p:cNvPicPr preferRelativeResize="0"/>
          <p:nvPr/>
        </p:nvPicPr>
        <p:blipFill rotWithShape="1">
          <a:blip r:embed="rId3">
            <a:alphaModFix/>
          </a:blip>
          <a:srcRect l="27629" t="13216" r="28282" b="14490"/>
          <a:stretch/>
        </p:blipFill>
        <p:spPr>
          <a:xfrm>
            <a:off x="7563932" y="4300527"/>
            <a:ext cx="1331640" cy="2289394"/>
          </a:xfrm>
          <a:prstGeom prst="rect">
            <a:avLst/>
          </a:prstGeom>
          <a:noFill/>
          <a:ln>
            <a:noFill/>
          </a:ln>
        </p:spPr>
      </p:pic>
      <p:pic>
        <p:nvPicPr>
          <p:cNvPr id="210" name="Google Shape;210;p7">
            <a:hlinkClick r:id="rId4" action="ppaction://hlinksldjump"/>
          </p:cNvPr>
          <p:cNvPicPr preferRelativeResize="0"/>
          <p:nvPr/>
        </p:nvPicPr>
        <p:blipFill rotWithShape="1">
          <a:blip r:embed="rId5">
            <a:alphaModFix/>
          </a:blip>
          <a:srcRect/>
          <a:stretch/>
        </p:blipFill>
        <p:spPr>
          <a:xfrm>
            <a:off x="179512" y="5445224"/>
            <a:ext cx="1058926" cy="968518"/>
          </a:xfrm>
          <a:prstGeom prst="rect">
            <a:avLst/>
          </a:prstGeom>
          <a:noFill/>
          <a:ln>
            <a:noFill/>
          </a:ln>
        </p:spPr>
      </p:pic>
      <p:sp>
        <p:nvSpPr>
          <p:cNvPr id="211" name="Google Shape;211;p7"/>
          <p:cNvSpPr/>
          <p:nvPr/>
        </p:nvSpPr>
        <p:spPr>
          <a:xfrm>
            <a:off x="2843808" y="5960354"/>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215"/>
        <p:cNvGrpSpPr/>
        <p:nvPr/>
      </p:nvGrpSpPr>
      <p:grpSpPr>
        <a:xfrm>
          <a:off x="0" y="0"/>
          <a:ext cx="0" cy="0"/>
          <a:chOff x="0" y="0"/>
          <a:chExt cx="0" cy="0"/>
        </a:xfrm>
      </p:grpSpPr>
      <p:sp>
        <p:nvSpPr>
          <p:cNvPr id="216" name="Google Shape;216;p8"/>
          <p:cNvSpPr txBox="1"/>
          <p:nvPr/>
        </p:nvSpPr>
        <p:spPr>
          <a:xfrm>
            <a:off x="524947" y="933783"/>
            <a:ext cx="8136904" cy="646331"/>
          </a:xfrm>
          <a:prstGeom prst="rect">
            <a:avLst/>
          </a:prstGeom>
          <a:solidFill>
            <a:srgbClr val="990000"/>
          </a:soli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chemeClr val="lt1"/>
                </a:solidFill>
                <a:latin typeface="Calibri"/>
                <a:ea typeface="Calibri"/>
                <a:cs typeface="Calibri"/>
                <a:sym typeface="Calibri"/>
              </a:rPr>
              <a:t>Pirámide de edad en México, 1950-2050</a:t>
            </a:r>
            <a:endParaRPr sz="3600">
              <a:solidFill>
                <a:schemeClr val="lt1"/>
              </a:solidFill>
              <a:latin typeface="Calibri"/>
              <a:ea typeface="Calibri"/>
              <a:cs typeface="Calibri"/>
              <a:sym typeface="Calibri"/>
            </a:endParaRPr>
          </a:p>
        </p:txBody>
      </p:sp>
      <p:sp>
        <p:nvSpPr>
          <p:cNvPr id="217" name="Google Shape;217;p8"/>
          <p:cNvSpPr txBox="1"/>
          <p:nvPr/>
        </p:nvSpPr>
        <p:spPr>
          <a:xfrm>
            <a:off x="3059832" y="5377914"/>
            <a:ext cx="38164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UNAM  Daniel Sánchez 2017</a:t>
            </a:r>
            <a:endParaRPr sz="1800">
              <a:solidFill>
                <a:schemeClr val="dk1"/>
              </a:solidFill>
              <a:latin typeface="Calibri"/>
              <a:ea typeface="Calibri"/>
              <a:cs typeface="Calibri"/>
              <a:sym typeface="Calibri"/>
            </a:endParaRPr>
          </a:p>
        </p:txBody>
      </p:sp>
      <p:pic>
        <p:nvPicPr>
          <p:cNvPr id="218" name="Google Shape;218;p8">
            <a:hlinkClick r:id="rId3" action="ppaction://hlinksldjump"/>
          </p:cNvPr>
          <p:cNvPicPr preferRelativeResize="0"/>
          <p:nvPr/>
        </p:nvPicPr>
        <p:blipFill rotWithShape="1">
          <a:blip r:embed="rId4">
            <a:alphaModFix/>
          </a:blip>
          <a:srcRect/>
          <a:stretch/>
        </p:blipFill>
        <p:spPr>
          <a:xfrm>
            <a:off x="323528" y="5397071"/>
            <a:ext cx="1058926" cy="968518"/>
          </a:xfrm>
          <a:prstGeom prst="rect">
            <a:avLst/>
          </a:prstGeom>
          <a:noFill/>
          <a:ln>
            <a:noFill/>
          </a:ln>
        </p:spPr>
      </p:pic>
      <p:pic>
        <p:nvPicPr>
          <p:cNvPr id="219" name="Google Shape;219;p8" descr="Dimensión Familia CEM"/>
          <p:cNvPicPr preferRelativeResize="0"/>
          <p:nvPr/>
        </p:nvPicPr>
        <p:blipFill rotWithShape="1">
          <a:blip r:embed="rId5">
            <a:alphaModFix/>
          </a:blip>
          <a:srcRect l="27629" t="13216" r="28282" b="14490"/>
          <a:stretch/>
        </p:blipFill>
        <p:spPr>
          <a:xfrm>
            <a:off x="7596336" y="4300527"/>
            <a:ext cx="1331640" cy="2289394"/>
          </a:xfrm>
          <a:prstGeom prst="rect">
            <a:avLst/>
          </a:prstGeom>
          <a:noFill/>
          <a:ln>
            <a:noFill/>
          </a:ln>
        </p:spPr>
      </p:pic>
      <p:pic>
        <p:nvPicPr>
          <p:cNvPr id="220" name="Google Shape;220;p8" descr="Recorte de pantalla"/>
          <p:cNvPicPr preferRelativeResize="0"/>
          <p:nvPr/>
        </p:nvPicPr>
        <p:blipFill rotWithShape="1">
          <a:blip r:embed="rId6">
            <a:alphaModFix/>
          </a:blip>
          <a:srcRect l="2040" t="3901" r="2041" b="4430"/>
          <a:stretch/>
        </p:blipFill>
        <p:spPr>
          <a:xfrm>
            <a:off x="1141023" y="1716356"/>
            <a:ext cx="6912768" cy="345638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500"/>
                                        <p:tgtEl>
                                          <p:spTgt spid="2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10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9"/>
          <p:cNvSpPr txBox="1"/>
          <p:nvPr/>
        </p:nvSpPr>
        <p:spPr>
          <a:xfrm>
            <a:off x="0" y="211529"/>
            <a:ext cx="9144000" cy="477054"/>
          </a:xfrm>
          <a:prstGeom prst="rect">
            <a:avLst/>
          </a:prstGeom>
          <a:solidFill>
            <a:srgbClr val="B5456D"/>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dirty="0" err="1">
                <a:solidFill>
                  <a:schemeClr val="lt1"/>
                </a:solidFill>
                <a:latin typeface="Calibri"/>
                <a:ea typeface="Calibri"/>
                <a:cs typeface="Calibri"/>
                <a:sym typeface="Calibri"/>
              </a:rPr>
              <a:t>Ubicación</a:t>
            </a:r>
            <a:r>
              <a:rPr lang="en-US" sz="2500" dirty="0">
                <a:solidFill>
                  <a:schemeClr val="lt1"/>
                </a:solidFill>
                <a:latin typeface="Calibri"/>
                <a:ea typeface="Calibri"/>
                <a:cs typeface="Calibri"/>
                <a:sym typeface="Calibri"/>
              </a:rPr>
              <a:t> de la Pastoral del </a:t>
            </a:r>
            <a:r>
              <a:rPr lang="en-US" sz="2500" dirty="0" err="1">
                <a:solidFill>
                  <a:schemeClr val="lt1"/>
                </a:solidFill>
                <a:latin typeface="Calibri"/>
                <a:ea typeface="Calibri"/>
                <a:cs typeface="Calibri"/>
                <a:sym typeface="Calibri"/>
              </a:rPr>
              <a:t>Adulto</a:t>
            </a:r>
            <a:r>
              <a:rPr lang="en-US" sz="2500" dirty="0">
                <a:solidFill>
                  <a:schemeClr val="lt1"/>
                </a:solidFill>
                <a:latin typeface="Calibri"/>
                <a:ea typeface="Calibri"/>
                <a:cs typeface="Calibri"/>
                <a:sym typeface="Calibri"/>
              </a:rPr>
              <a:t> Mayor </a:t>
            </a:r>
            <a:r>
              <a:rPr lang="en-US" sz="2500" dirty="0" err="1">
                <a:solidFill>
                  <a:schemeClr val="lt1"/>
                </a:solidFill>
                <a:latin typeface="Calibri"/>
                <a:ea typeface="Calibri"/>
                <a:cs typeface="Calibri"/>
                <a:sym typeface="Calibri"/>
              </a:rPr>
              <a:t>en</a:t>
            </a:r>
            <a:r>
              <a:rPr lang="en-US" sz="2500" dirty="0">
                <a:solidFill>
                  <a:schemeClr val="lt1"/>
                </a:solidFill>
                <a:latin typeface="Calibri"/>
                <a:ea typeface="Calibri"/>
                <a:cs typeface="Calibri"/>
                <a:sym typeface="Calibri"/>
              </a:rPr>
              <a:t> la </a:t>
            </a:r>
            <a:r>
              <a:rPr lang="en-US" sz="2500" dirty="0" err="1">
                <a:solidFill>
                  <a:schemeClr val="lt1"/>
                </a:solidFill>
                <a:latin typeface="Calibri"/>
                <a:ea typeface="Calibri"/>
                <a:cs typeface="Calibri"/>
                <a:sym typeface="Calibri"/>
              </a:rPr>
              <a:t>tarea</a:t>
            </a:r>
            <a:r>
              <a:rPr lang="en-US" sz="2500" dirty="0">
                <a:solidFill>
                  <a:schemeClr val="lt1"/>
                </a:solidFill>
                <a:latin typeface="Calibri"/>
                <a:ea typeface="Calibri"/>
                <a:cs typeface="Calibri"/>
                <a:sym typeface="Calibri"/>
              </a:rPr>
              <a:t> </a:t>
            </a:r>
            <a:r>
              <a:rPr lang="en-US" sz="2500" dirty="0" err="1">
                <a:solidFill>
                  <a:schemeClr val="lt1"/>
                </a:solidFill>
                <a:latin typeface="Calibri"/>
                <a:ea typeface="Calibri"/>
                <a:cs typeface="Calibri"/>
                <a:sym typeface="Calibri"/>
              </a:rPr>
              <a:t>evangelizadora</a:t>
            </a:r>
            <a:endParaRPr sz="2500" dirty="0">
              <a:solidFill>
                <a:schemeClr val="lt1"/>
              </a:solidFill>
              <a:latin typeface="Calibri"/>
              <a:ea typeface="Calibri"/>
              <a:cs typeface="Calibri"/>
              <a:sym typeface="Calibri"/>
            </a:endParaRPr>
          </a:p>
        </p:txBody>
      </p:sp>
      <p:pic>
        <p:nvPicPr>
          <p:cNvPr id="227" name="Google Shape;227;p9"/>
          <p:cNvPicPr preferRelativeResize="0"/>
          <p:nvPr/>
        </p:nvPicPr>
        <p:blipFill rotWithShape="1">
          <a:blip r:embed="rId3">
            <a:alphaModFix/>
          </a:blip>
          <a:srcRect/>
          <a:stretch/>
        </p:blipFill>
        <p:spPr>
          <a:xfrm>
            <a:off x="3779912" y="5640447"/>
            <a:ext cx="1102216" cy="1008112"/>
          </a:xfrm>
          <a:prstGeom prst="rect">
            <a:avLst/>
          </a:prstGeom>
          <a:noFill/>
          <a:ln>
            <a:noFill/>
          </a:ln>
        </p:spPr>
      </p:pic>
      <p:sp>
        <p:nvSpPr>
          <p:cNvPr id="228" name="Google Shape;228;p9"/>
          <p:cNvSpPr txBox="1"/>
          <p:nvPr/>
        </p:nvSpPr>
        <p:spPr>
          <a:xfrm>
            <a:off x="5866344" y="1014015"/>
            <a:ext cx="3032760" cy="4626431"/>
          </a:xfrm>
          <a:prstGeom prst="rect">
            <a:avLst/>
          </a:prstGeom>
          <a:solidFill>
            <a:srgbClr val="C4E0B2"/>
          </a:soli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noAutofit/>
          </a:bodyPr>
          <a:lstStyle/>
          <a:p>
            <a:pPr marL="114300" marR="0" lvl="1" indent="-114300" algn="l" rtl="0">
              <a:lnSpc>
                <a:spcPct val="100000"/>
              </a:lnSpc>
              <a:spcBef>
                <a:spcPts val="0"/>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Tiene el “carácter de ser alimento constante que todo organismo adulto  necesita para  vivir”. </a:t>
            </a:r>
            <a:endParaRPr sz="1800" b="0" i="0" u="none" strike="noStrike" cap="none">
              <a:solidFill>
                <a:schemeClr val="dk1"/>
              </a:solidFill>
              <a:latin typeface="Calibri"/>
              <a:ea typeface="Calibri"/>
              <a:cs typeface="Calibri"/>
              <a:sym typeface="Calibri"/>
            </a:endParaRPr>
          </a:p>
          <a:p>
            <a:pPr marL="114300" marR="0" lvl="1" indent="-114300" algn="l" rtl="0">
              <a:lnSpc>
                <a:spcPct val="100000"/>
              </a:lnSpc>
              <a:spcBef>
                <a:spcPts val="270"/>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“Se dirige no sólo a cada cristiano, para acompañarle en el camino a la santidad, sino también a toda la comunidad cristiana  como tal.</a:t>
            </a:r>
            <a:endParaRPr sz="1800" b="0" i="0" u="none" strike="noStrike" cap="none">
              <a:solidFill>
                <a:schemeClr val="dk1"/>
              </a:solidFill>
              <a:latin typeface="Calibri"/>
              <a:ea typeface="Calibri"/>
              <a:cs typeface="Calibri"/>
              <a:sym typeface="Calibri"/>
            </a:endParaRPr>
          </a:p>
          <a:p>
            <a:pPr marL="114300" marR="0" lvl="1" indent="-114300" algn="l" rtl="0">
              <a:lnSpc>
                <a:spcPct val="100000"/>
              </a:lnSpc>
              <a:spcBef>
                <a:spcPts val="270"/>
              </a:spcBef>
              <a:spcAft>
                <a:spcPts val="0"/>
              </a:spcAft>
              <a:buClr>
                <a:schemeClr val="dk1"/>
              </a:buClr>
              <a:buSzPts val="1800"/>
              <a:buFont typeface="Calibri"/>
              <a:buChar char="•"/>
            </a:pPr>
            <a:r>
              <a:rPr lang="en-US" sz="1800" b="0" i="0" u="none" strike="noStrike" cap="none">
                <a:solidFill>
                  <a:schemeClr val="dk1"/>
                </a:solidFill>
                <a:latin typeface="Calibri"/>
                <a:ea typeface="Calibri"/>
                <a:cs typeface="Calibri"/>
                <a:sym typeface="Calibri"/>
              </a:rPr>
              <a:t>Para que vaya madurando tanto en su vida interna de amor a Dios y de amor fraterno, como en su apertura al mundo como comunidad misionera .  </a:t>
            </a:r>
            <a:endParaRPr sz="1800" b="0" i="0" u="none" strike="noStrike" cap="none">
              <a:solidFill>
                <a:schemeClr val="dk1"/>
              </a:solidFill>
              <a:latin typeface="Calibri"/>
              <a:ea typeface="Calibri"/>
              <a:cs typeface="Calibri"/>
              <a:sym typeface="Calibri"/>
            </a:endParaRPr>
          </a:p>
        </p:txBody>
      </p:sp>
      <p:sp>
        <p:nvSpPr>
          <p:cNvPr id="229" name="Google Shape;229;p9"/>
          <p:cNvSpPr txBox="1"/>
          <p:nvPr/>
        </p:nvSpPr>
        <p:spPr>
          <a:xfrm>
            <a:off x="221476" y="1746141"/>
            <a:ext cx="2372360" cy="2945422"/>
          </a:xfrm>
          <a:prstGeom prst="rect">
            <a:avLst/>
          </a:prstGeom>
          <a:solidFill>
            <a:srgbClr val="008080"/>
          </a:solid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Clr>
                <a:schemeClr val="lt1"/>
              </a:buClr>
              <a:buSzPts val="1800"/>
              <a:buFont typeface="Calibri"/>
              <a:buNone/>
            </a:pPr>
            <a:r>
              <a:rPr lang="en-US" sz="1800" b="0" i="0" u="none" strike="noStrike" cap="none">
                <a:solidFill>
                  <a:schemeClr val="lt1"/>
                </a:solidFill>
                <a:latin typeface="Calibri"/>
                <a:ea typeface="Calibri"/>
                <a:cs typeface="Calibri"/>
                <a:sym typeface="Calibri"/>
              </a:rPr>
              <a:t>Es la tercera etapa de la evangelización dirigida a los ya iniciados. </a:t>
            </a:r>
            <a:endParaRPr sz="1800" b="0" i="0" u="none" strike="noStrike" cap="none">
              <a:solidFill>
                <a:schemeClr val="lt1"/>
              </a:solidFill>
              <a:latin typeface="Calibri"/>
              <a:ea typeface="Calibri"/>
              <a:cs typeface="Calibri"/>
              <a:sym typeface="Calibri"/>
            </a:endParaRPr>
          </a:p>
          <a:p>
            <a:pPr marL="0" marR="0" lvl="1" indent="0" algn="l" rtl="0">
              <a:lnSpc>
                <a:spcPct val="100000"/>
              </a:lnSpc>
              <a:spcBef>
                <a:spcPts val="27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a:p>
            <a:pPr marL="0" marR="0" lvl="1" indent="0" algn="l" rtl="0">
              <a:lnSpc>
                <a:spcPct val="100000"/>
              </a:lnSpc>
              <a:spcBef>
                <a:spcPts val="270"/>
              </a:spcBef>
              <a:spcAft>
                <a:spcPts val="0"/>
              </a:spcAft>
              <a:buClr>
                <a:schemeClr val="lt1"/>
              </a:buClr>
              <a:buSzPts val="1800"/>
              <a:buFont typeface="Calibri"/>
              <a:buNone/>
            </a:pPr>
            <a:r>
              <a:rPr lang="en-US" sz="1800" b="0" i="0" u="none" strike="noStrike" cap="none">
                <a:solidFill>
                  <a:schemeClr val="lt1"/>
                </a:solidFill>
                <a:latin typeface="Calibri"/>
                <a:ea typeface="Calibri"/>
                <a:cs typeface="Calibri"/>
                <a:sym typeface="Calibri"/>
              </a:rPr>
              <a:t>No se le considera  en el sentido  amplio como  sinónimo de la acción evangelizadora de la Iglesia. </a:t>
            </a:r>
            <a:endParaRPr sz="1800" b="0" i="0" u="none" strike="noStrike" cap="none">
              <a:solidFill>
                <a:schemeClr val="lt1"/>
              </a:solidFill>
              <a:latin typeface="Calibri"/>
              <a:ea typeface="Calibri"/>
              <a:cs typeface="Calibri"/>
              <a:sym typeface="Calibri"/>
            </a:endParaRPr>
          </a:p>
        </p:txBody>
      </p:sp>
      <p:sp>
        <p:nvSpPr>
          <p:cNvPr id="230" name="Google Shape;230;p9"/>
          <p:cNvSpPr/>
          <p:nvPr/>
        </p:nvSpPr>
        <p:spPr>
          <a:xfrm>
            <a:off x="230394" y="5758824"/>
            <a:ext cx="2035492" cy="864235"/>
          </a:xfrm>
          <a:prstGeom prst="rect">
            <a:avLst/>
          </a:prstGeom>
          <a:solidFill>
            <a:srgbClr val="D4B08C"/>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800" b="1">
                <a:solidFill>
                  <a:schemeClr val="dk1"/>
                </a:solidFill>
                <a:latin typeface="Calibri"/>
                <a:ea typeface="Calibri"/>
                <a:cs typeface="Calibri"/>
                <a:sym typeface="Calibri"/>
              </a:rPr>
              <a:t>Dimensión pastoral  (DGC)</a:t>
            </a:r>
            <a:endParaRPr sz="1800" b="1">
              <a:solidFill>
                <a:schemeClr val="dk1"/>
              </a:solidFill>
              <a:latin typeface="Calibri"/>
              <a:ea typeface="Calibri"/>
              <a:cs typeface="Calibri"/>
              <a:sym typeface="Calibri"/>
            </a:endParaRPr>
          </a:p>
        </p:txBody>
      </p:sp>
      <p:sp>
        <p:nvSpPr>
          <p:cNvPr id="231" name="Google Shape;231;p9"/>
          <p:cNvSpPr/>
          <p:nvPr/>
        </p:nvSpPr>
        <p:spPr>
          <a:xfrm>
            <a:off x="2699792" y="816281"/>
            <a:ext cx="2700339" cy="635330"/>
          </a:xfrm>
          <a:prstGeom prst="rect">
            <a:avLst/>
          </a:prstGeom>
          <a:gradFill>
            <a:gsLst>
              <a:gs pos="0">
                <a:srgbClr val="FFDC9B"/>
              </a:gs>
              <a:gs pos="50000">
                <a:srgbClr val="FFD68D"/>
              </a:gs>
              <a:gs pos="100000">
                <a:srgbClr val="FFD478"/>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Calibri"/>
                <a:ea typeface="Calibri"/>
                <a:cs typeface="Calibri"/>
                <a:sym typeface="Calibri"/>
              </a:rPr>
              <a:t>Ésta etapa se dirige a:</a:t>
            </a:r>
            <a:endParaRPr/>
          </a:p>
        </p:txBody>
      </p:sp>
      <p:sp>
        <p:nvSpPr>
          <p:cNvPr id="232" name="Google Shape;232;p9"/>
          <p:cNvSpPr txBox="1"/>
          <p:nvPr/>
        </p:nvSpPr>
        <p:spPr>
          <a:xfrm>
            <a:off x="6185019" y="5821337"/>
            <a:ext cx="2649721" cy="646331"/>
          </a:xfrm>
          <a:prstGeom prst="rect">
            <a:avLst/>
          </a:prstGeom>
          <a:solidFill>
            <a:srgbClr val="FF9966"/>
          </a:solidFill>
          <a:ln w="9525"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a:solidFill>
                  <a:schemeClr val="dk1"/>
                </a:solidFill>
                <a:latin typeface="Calibri"/>
                <a:ea typeface="Calibri"/>
                <a:cs typeface="Calibri"/>
                <a:sym typeface="Calibri"/>
              </a:rPr>
              <a:t>Es la  etapa de formación permanente</a:t>
            </a:r>
            <a:endParaRPr sz="1800" b="1">
              <a:solidFill>
                <a:schemeClr val="dk1"/>
              </a:solidFill>
              <a:latin typeface="Calibri"/>
              <a:ea typeface="Calibri"/>
              <a:cs typeface="Calibri"/>
              <a:sym typeface="Calibri"/>
            </a:endParaRPr>
          </a:p>
        </p:txBody>
      </p:sp>
      <p:sp>
        <p:nvSpPr>
          <p:cNvPr id="233" name="Google Shape;233;p9"/>
          <p:cNvSpPr/>
          <p:nvPr/>
        </p:nvSpPr>
        <p:spPr>
          <a:xfrm rot="-900000">
            <a:off x="4535170" y="1465580"/>
            <a:ext cx="1586230" cy="479425"/>
          </a:xfrm>
          <a:prstGeom prst="curvedDownArrow">
            <a:avLst>
              <a:gd name="adj1" fmla="val 25000"/>
              <a:gd name="adj2" fmla="val 50000"/>
              <a:gd name="adj3" fmla="val 2500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9"/>
          <p:cNvSpPr txBox="1"/>
          <p:nvPr/>
        </p:nvSpPr>
        <p:spPr>
          <a:xfrm>
            <a:off x="2922625" y="2031501"/>
            <a:ext cx="2614930" cy="3415030"/>
          </a:xfrm>
          <a:prstGeom prst="rect">
            <a:avLst/>
          </a:prstGeom>
          <a:gradFill>
            <a:gsLst>
              <a:gs pos="0">
                <a:srgbClr val="B4D4A5"/>
              </a:gs>
              <a:gs pos="50000">
                <a:srgbClr val="A8CD97"/>
              </a:gs>
              <a:gs pos="100000">
                <a:srgbClr val="9BC985"/>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 los cristianos ya iniciados en  los elementos básicos, que necesitan alimentar y madurar constantemente su fe a lo largo de toda su vida.</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Es posterior a su educación básica (etapa catequético-iniciatoria) y la supone.</a:t>
            </a:r>
            <a:endParaRPr/>
          </a:p>
        </p:txBody>
      </p:sp>
      <p:sp>
        <p:nvSpPr>
          <p:cNvPr id="235" name="Google Shape;235;p9"/>
          <p:cNvSpPr/>
          <p:nvPr/>
        </p:nvSpPr>
        <p:spPr>
          <a:xfrm rot="960000">
            <a:off x="1252939" y="5039658"/>
            <a:ext cx="2335055" cy="606277"/>
          </a:xfrm>
          <a:prstGeom prst="curvedUpArrow">
            <a:avLst>
              <a:gd name="adj1" fmla="val 25000"/>
              <a:gd name="adj2" fmla="val 50000"/>
              <a:gd name="adj3" fmla="val 2500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0"/>
          <p:cNvSpPr txBox="1">
            <a:spLocks noGrp="1"/>
          </p:cNvSpPr>
          <p:nvPr>
            <p:ph type="title"/>
          </p:nvPr>
        </p:nvSpPr>
        <p:spPr>
          <a:xfrm>
            <a:off x="457199" y="235256"/>
            <a:ext cx="8229600" cy="961495"/>
          </a:xfrm>
          <a:prstGeom prst="rect">
            <a:avLst/>
          </a:prstGeom>
          <a:solidFill>
            <a:srgbClr val="C4E0B2"/>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7F7F7F"/>
              </a:buClr>
              <a:buSzPts val="3200"/>
              <a:buFont typeface="Calibri"/>
              <a:buNone/>
            </a:pPr>
            <a:r>
              <a:rPr lang="en-US" sz="3200" b="1">
                <a:solidFill>
                  <a:srgbClr val="7F7F7F"/>
                </a:solidFill>
              </a:rPr>
              <a:t>Elementos pastorales en el horizonte de la acción pastoral específica con el adulto mayor.  </a:t>
            </a:r>
            <a:endParaRPr sz="3200" b="1">
              <a:solidFill>
                <a:srgbClr val="7F7F7F"/>
              </a:solidFill>
            </a:endParaRPr>
          </a:p>
        </p:txBody>
      </p:sp>
      <p:sp>
        <p:nvSpPr>
          <p:cNvPr id="241" name="Google Shape;241;p10"/>
          <p:cNvSpPr txBox="1">
            <a:spLocks noGrp="1"/>
          </p:cNvSpPr>
          <p:nvPr>
            <p:ph type="body" idx="1"/>
          </p:nvPr>
        </p:nvSpPr>
        <p:spPr>
          <a:xfrm>
            <a:off x="107504" y="2132856"/>
            <a:ext cx="1810544" cy="57606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100"/>
              <a:buNone/>
            </a:pPr>
            <a:r>
              <a:rPr lang="en-US"/>
              <a:t>Pastoral es:</a:t>
            </a:r>
            <a:endParaRPr/>
          </a:p>
        </p:txBody>
      </p:sp>
      <p:pic>
        <p:nvPicPr>
          <p:cNvPr id="242" name="Google Shape;242;p10" descr="Dimensión Familia CEM"/>
          <p:cNvPicPr preferRelativeResize="0"/>
          <p:nvPr/>
        </p:nvPicPr>
        <p:blipFill rotWithShape="1">
          <a:blip r:embed="rId3">
            <a:alphaModFix/>
          </a:blip>
          <a:srcRect l="27629" t="13216" r="28282" b="14490"/>
          <a:stretch/>
        </p:blipFill>
        <p:spPr>
          <a:xfrm>
            <a:off x="7452320" y="4149080"/>
            <a:ext cx="1424052" cy="2448272"/>
          </a:xfrm>
          <a:prstGeom prst="rect">
            <a:avLst/>
          </a:prstGeom>
          <a:noFill/>
          <a:ln>
            <a:noFill/>
          </a:ln>
        </p:spPr>
      </p:pic>
      <p:pic>
        <p:nvPicPr>
          <p:cNvPr id="243" name="Google Shape;243;p10"/>
          <p:cNvPicPr preferRelativeResize="0"/>
          <p:nvPr/>
        </p:nvPicPr>
        <p:blipFill rotWithShape="1">
          <a:blip r:embed="rId4">
            <a:alphaModFix/>
          </a:blip>
          <a:srcRect/>
          <a:stretch/>
        </p:blipFill>
        <p:spPr>
          <a:xfrm>
            <a:off x="683568" y="5585058"/>
            <a:ext cx="1102216" cy="1008112"/>
          </a:xfrm>
          <a:prstGeom prst="rect">
            <a:avLst/>
          </a:prstGeom>
          <a:noFill/>
          <a:ln>
            <a:noFill/>
          </a:ln>
        </p:spPr>
      </p:pic>
      <p:grpSp>
        <p:nvGrpSpPr>
          <p:cNvPr id="244" name="Google Shape;244;p10"/>
          <p:cNvGrpSpPr/>
          <p:nvPr/>
        </p:nvGrpSpPr>
        <p:grpSpPr>
          <a:xfrm>
            <a:off x="1921751" y="1556792"/>
            <a:ext cx="5616646" cy="4797272"/>
            <a:chOff x="1814247" y="0"/>
            <a:chExt cx="5616646" cy="4797272"/>
          </a:xfrm>
        </p:grpSpPr>
        <p:sp>
          <p:nvSpPr>
            <p:cNvPr id="245" name="Google Shape;245;p10"/>
            <p:cNvSpPr/>
            <p:nvPr/>
          </p:nvSpPr>
          <p:spPr>
            <a:xfrm>
              <a:off x="1814247" y="0"/>
              <a:ext cx="5616646" cy="4797272"/>
            </a:xfrm>
            <a:prstGeom prst="diamond">
              <a:avLst/>
            </a:prstGeom>
            <a:solidFill>
              <a:srgbClr val="F7D5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0"/>
            <p:cNvSpPr/>
            <p:nvPr/>
          </p:nvSpPr>
          <p:spPr>
            <a:xfrm>
              <a:off x="2224192" y="196915"/>
              <a:ext cx="2305629" cy="2388586"/>
            </a:xfrm>
            <a:prstGeom prst="roundRect">
              <a:avLst>
                <a:gd name="adj" fmla="val 16667"/>
              </a:avLst>
            </a:prstGeom>
            <a:gradFill>
              <a:gsLst>
                <a:gs pos="0">
                  <a:srgbClr val="F08B54"/>
                </a:gs>
                <a:gs pos="50000">
                  <a:srgbClr val="F67A26"/>
                </a:gs>
                <a:gs pos="100000">
                  <a:srgbClr val="E36A18"/>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0"/>
            <p:cNvSpPr txBox="1"/>
            <p:nvPr/>
          </p:nvSpPr>
          <p:spPr>
            <a:xfrm>
              <a:off x="2336744" y="309467"/>
              <a:ext cx="2080525" cy="2163482"/>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en-US" sz="2400">
                  <a:solidFill>
                    <a:schemeClr val="lt1"/>
                  </a:solidFill>
                  <a:latin typeface="Calibri"/>
                  <a:ea typeface="Calibri"/>
                  <a:cs typeface="Calibri"/>
                  <a:sym typeface="Calibri"/>
                </a:rPr>
                <a:t>El conjunto de acciones que  realiza la comunidad eclesial</a:t>
              </a:r>
              <a:endParaRPr sz="2400">
                <a:solidFill>
                  <a:schemeClr val="lt1"/>
                </a:solidFill>
                <a:latin typeface="Calibri"/>
                <a:ea typeface="Calibri"/>
                <a:cs typeface="Calibri"/>
                <a:sym typeface="Calibri"/>
              </a:endParaRPr>
            </a:p>
          </p:txBody>
        </p:sp>
        <p:sp>
          <p:nvSpPr>
            <p:cNvPr id="248" name="Google Shape;248;p10"/>
            <p:cNvSpPr/>
            <p:nvPr/>
          </p:nvSpPr>
          <p:spPr>
            <a:xfrm>
              <a:off x="4672467" y="171003"/>
              <a:ext cx="2305629" cy="2388586"/>
            </a:xfrm>
            <a:prstGeom prst="roundRect">
              <a:avLst>
                <a:gd name="adj" fmla="val 16667"/>
              </a:avLst>
            </a:prstGeom>
            <a:gradFill>
              <a:gsLst>
                <a:gs pos="0">
                  <a:srgbClr val="AFAFAF"/>
                </a:gs>
                <a:gs pos="50000">
                  <a:schemeClr val="accent3"/>
                </a:gs>
                <a:gs pos="100000">
                  <a:srgbClr val="919191"/>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0"/>
            <p:cNvSpPr txBox="1"/>
            <p:nvPr/>
          </p:nvSpPr>
          <p:spPr>
            <a:xfrm>
              <a:off x="4785019" y="283555"/>
              <a:ext cx="2080525" cy="2163482"/>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en-US" sz="2400">
                  <a:solidFill>
                    <a:schemeClr val="lt1"/>
                  </a:solidFill>
                  <a:latin typeface="Calibri"/>
                  <a:ea typeface="Calibri"/>
                  <a:cs typeface="Calibri"/>
                  <a:sym typeface="Calibri"/>
                </a:rPr>
                <a:t>Teniendo como modelo y norma la praxis evangelizadora de Jesús</a:t>
              </a:r>
              <a:endParaRPr sz="2400">
                <a:solidFill>
                  <a:schemeClr val="lt1"/>
                </a:solidFill>
                <a:latin typeface="Calibri"/>
                <a:ea typeface="Calibri"/>
                <a:cs typeface="Calibri"/>
                <a:sym typeface="Calibri"/>
              </a:endParaRPr>
            </a:p>
          </p:txBody>
        </p:sp>
        <p:sp>
          <p:nvSpPr>
            <p:cNvPr id="250" name="Google Shape;250;p10"/>
            <p:cNvSpPr/>
            <p:nvPr/>
          </p:nvSpPr>
          <p:spPr>
            <a:xfrm>
              <a:off x="2296204" y="2654779"/>
              <a:ext cx="2161604" cy="2078628"/>
            </a:xfrm>
            <a:prstGeom prst="roundRect">
              <a:avLst>
                <a:gd name="adj" fmla="val 16667"/>
              </a:avLst>
            </a:prstGeom>
            <a:gradFill>
              <a:gsLst>
                <a:gs pos="0">
                  <a:srgbClr val="FFC647"/>
                </a:gs>
                <a:gs pos="50000">
                  <a:srgbClr val="FFC600"/>
                </a:gs>
                <a:gs pos="100000">
                  <a:srgbClr val="E3B400"/>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0"/>
            <p:cNvSpPr txBox="1"/>
            <p:nvPr/>
          </p:nvSpPr>
          <p:spPr>
            <a:xfrm>
              <a:off x="2397674" y="2756249"/>
              <a:ext cx="1958664" cy="1875688"/>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None/>
              </a:pPr>
              <a:r>
                <a:rPr lang="en-US" sz="2000">
                  <a:solidFill>
                    <a:schemeClr val="lt1"/>
                  </a:solidFill>
                  <a:latin typeface="Calibri"/>
                  <a:ea typeface="Calibri"/>
                  <a:cs typeface="Calibri"/>
                  <a:sym typeface="Calibri"/>
                </a:rPr>
                <a:t>En las situaciones concretas de la vida de las personas y de las comunidades.</a:t>
              </a:r>
              <a:endParaRPr sz="2000">
                <a:solidFill>
                  <a:schemeClr val="lt1"/>
                </a:solidFill>
                <a:latin typeface="Calibri"/>
                <a:ea typeface="Calibri"/>
                <a:cs typeface="Calibri"/>
                <a:sym typeface="Calibri"/>
              </a:endParaRPr>
            </a:p>
          </p:txBody>
        </p:sp>
        <p:sp>
          <p:nvSpPr>
            <p:cNvPr id="252" name="Google Shape;252;p10"/>
            <p:cNvSpPr/>
            <p:nvPr/>
          </p:nvSpPr>
          <p:spPr>
            <a:xfrm>
              <a:off x="4744479" y="2645181"/>
              <a:ext cx="2305629" cy="2078628"/>
            </a:xfrm>
            <a:prstGeom prst="roundRect">
              <a:avLst>
                <a:gd name="adj" fmla="val 16667"/>
              </a:avLst>
            </a:prstGeom>
            <a:gradFill>
              <a:gsLst>
                <a:gs pos="0">
                  <a:srgbClr val="5E81C9"/>
                </a:gs>
                <a:gs pos="50000">
                  <a:srgbClr val="3B70C9"/>
                </a:gs>
                <a:gs pos="100000">
                  <a:srgbClr val="2E60B8"/>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0"/>
            <p:cNvSpPr txBox="1"/>
            <p:nvPr/>
          </p:nvSpPr>
          <p:spPr>
            <a:xfrm>
              <a:off x="4845949" y="2746651"/>
              <a:ext cx="2102689" cy="1875688"/>
            </a:xfrm>
            <a:prstGeom prst="rect">
              <a:avLst/>
            </a:prstGeom>
            <a:noFill/>
            <a:ln>
              <a:noFill/>
            </a:ln>
          </p:spPr>
          <p:txBody>
            <a:bodyPr spcFirstLastPara="1" wrap="square" lIns="87625" tIns="87625" rIns="87625" bIns="87625" anchor="ctr" anchorCtr="0">
              <a:noAutofit/>
            </a:bodyPr>
            <a:lstStyle/>
            <a:p>
              <a:pPr marL="0" marR="0" lvl="0" indent="0" algn="ctr" rtl="0">
                <a:lnSpc>
                  <a:spcPct val="90000"/>
                </a:lnSpc>
                <a:spcBef>
                  <a:spcPts val="0"/>
                </a:spcBef>
                <a:spcAft>
                  <a:spcPts val="0"/>
                </a:spcAft>
                <a:buNone/>
              </a:pPr>
              <a:r>
                <a:rPr lang="en-US" sz="2300">
                  <a:solidFill>
                    <a:schemeClr val="lt1"/>
                  </a:solidFill>
                  <a:latin typeface="Calibri"/>
                  <a:ea typeface="Calibri"/>
                  <a:cs typeface="Calibri"/>
                  <a:sym typeface="Calibri"/>
                </a:rPr>
                <a:t>Con el fin de anunciar y hacer presente el Reino de Dios </a:t>
              </a:r>
              <a:endParaRPr sz="2300">
                <a:solidFill>
                  <a:schemeClr val="lt1"/>
                </a:solidFill>
                <a:latin typeface="Calibri"/>
                <a:ea typeface="Calibri"/>
                <a:cs typeface="Calibri"/>
                <a:sym typeface="Calibri"/>
              </a:endParaRPr>
            </a:p>
          </p:txBody>
        </p:sp>
      </p:grpSp>
      <p:sp>
        <p:nvSpPr>
          <p:cNvPr id="254" name="Google Shape;254;p10"/>
          <p:cNvSpPr/>
          <p:nvPr/>
        </p:nvSpPr>
        <p:spPr>
          <a:xfrm>
            <a:off x="4592484" y="3264331"/>
            <a:ext cx="288032" cy="189577"/>
          </a:xfrm>
          <a:prstGeom prst="righ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5" name="Google Shape;255;p10"/>
          <p:cNvSpPr/>
          <p:nvPr/>
        </p:nvSpPr>
        <p:spPr>
          <a:xfrm rot="5400000">
            <a:off x="5825085" y="4299971"/>
            <a:ext cx="319666" cy="116774"/>
          </a:xfrm>
          <a:prstGeom prst="righ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6" name="Google Shape;256;p10"/>
          <p:cNvSpPr/>
          <p:nvPr/>
        </p:nvSpPr>
        <p:spPr>
          <a:xfrm>
            <a:off x="4571999" y="5749495"/>
            <a:ext cx="349099" cy="69971"/>
          </a:xfrm>
          <a:prstGeom prst="lef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1"/>
          <p:cNvSpPr txBox="1"/>
          <p:nvPr/>
        </p:nvSpPr>
        <p:spPr>
          <a:xfrm>
            <a:off x="1763688" y="332656"/>
            <a:ext cx="5760640" cy="584775"/>
          </a:xfrm>
          <a:prstGeom prst="rect">
            <a:avLst/>
          </a:prstGeom>
          <a:solidFill>
            <a:srgbClr val="F4EE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Calibri"/>
                <a:ea typeface="Calibri"/>
                <a:cs typeface="Calibri"/>
                <a:sym typeface="Calibri"/>
              </a:rPr>
              <a:t>La praxis evangelizadora de Jesús</a:t>
            </a:r>
            <a:r>
              <a:rPr lang="en-US" sz="3200">
                <a:solidFill>
                  <a:schemeClr val="lt1"/>
                </a:solidFill>
                <a:latin typeface="Calibri"/>
                <a:ea typeface="Calibri"/>
                <a:cs typeface="Calibri"/>
                <a:sym typeface="Calibri"/>
              </a:rPr>
              <a:t> </a:t>
            </a:r>
            <a:endParaRPr sz="3200">
              <a:solidFill>
                <a:schemeClr val="lt1"/>
              </a:solidFill>
              <a:latin typeface="Calibri"/>
              <a:ea typeface="Calibri"/>
              <a:cs typeface="Calibri"/>
              <a:sym typeface="Calibri"/>
            </a:endParaRPr>
          </a:p>
        </p:txBody>
      </p:sp>
      <p:grpSp>
        <p:nvGrpSpPr>
          <p:cNvPr id="262" name="Google Shape;262;p11"/>
          <p:cNvGrpSpPr/>
          <p:nvPr/>
        </p:nvGrpSpPr>
        <p:grpSpPr>
          <a:xfrm>
            <a:off x="1162599" y="1200657"/>
            <a:ext cx="6351372" cy="5264548"/>
            <a:chOff x="983087" y="3905"/>
            <a:chExt cx="6351372" cy="5264548"/>
          </a:xfrm>
        </p:grpSpPr>
        <p:sp>
          <p:nvSpPr>
            <p:cNvPr id="263" name="Google Shape;263;p11"/>
            <p:cNvSpPr/>
            <p:nvPr/>
          </p:nvSpPr>
          <p:spPr>
            <a:xfrm>
              <a:off x="1709230" y="2420171"/>
              <a:ext cx="476350" cy="2485211"/>
            </a:xfrm>
            <a:custGeom>
              <a:avLst/>
              <a:gdLst/>
              <a:ahLst/>
              <a:cxnLst/>
              <a:rect l="l" t="t" r="r" b="b"/>
              <a:pathLst>
                <a:path w="120000" h="120000" extrusionOk="0">
                  <a:moveTo>
                    <a:pt x="0" y="0"/>
                  </a:moveTo>
                  <a:lnTo>
                    <a:pt x="60000" y="0"/>
                  </a:lnTo>
                  <a:lnTo>
                    <a:pt x="60000" y="120000"/>
                  </a:lnTo>
                  <a:lnTo>
                    <a:pt x="120000" y="12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1"/>
            <p:cNvSpPr txBox="1"/>
            <p:nvPr/>
          </p:nvSpPr>
          <p:spPr>
            <a:xfrm>
              <a:off x="1884144" y="3599515"/>
              <a:ext cx="126522" cy="12652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900">
                <a:solidFill>
                  <a:schemeClr val="dk1"/>
                </a:solidFill>
                <a:latin typeface="Calibri"/>
                <a:ea typeface="Calibri"/>
                <a:cs typeface="Calibri"/>
                <a:sym typeface="Calibri"/>
              </a:endParaRPr>
            </a:p>
          </p:txBody>
        </p:sp>
        <p:sp>
          <p:nvSpPr>
            <p:cNvPr id="265" name="Google Shape;265;p11"/>
            <p:cNvSpPr/>
            <p:nvPr/>
          </p:nvSpPr>
          <p:spPr>
            <a:xfrm>
              <a:off x="1709230" y="2420171"/>
              <a:ext cx="476350" cy="1577530"/>
            </a:xfrm>
            <a:custGeom>
              <a:avLst/>
              <a:gdLst/>
              <a:ahLst/>
              <a:cxnLst/>
              <a:rect l="l" t="t" r="r" b="b"/>
              <a:pathLst>
                <a:path w="120000" h="120000" extrusionOk="0">
                  <a:moveTo>
                    <a:pt x="0" y="0"/>
                  </a:moveTo>
                  <a:lnTo>
                    <a:pt x="60000" y="0"/>
                  </a:lnTo>
                  <a:lnTo>
                    <a:pt x="60000" y="120000"/>
                  </a:lnTo>
                  <a:lnTo>
                    <a:pt x="120000" y="12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txBox="1"/>
            <p:nvPr/>
          </p:nvSpPr>
          <p:spPr>
            <a:xfrm>
              <a:off x="1906208" y="3167739"/>
              <a:ext cx="82394" cy="8239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267" name="Google Shape;267;p11"/>
            <p:cNvSpPr/>
            <p:nvPr/>
          </p:nvSpPr>
          <p:spPr>
            <a:xfrm>
              <a:off x="1709230" y="2420171"/>
              <a:ext cx="476350" cy="669849"/>
            </a:xfrm>
            <a:custGeom>
              <a:avLst/>
              <a:gdLst/>
              <a:ahLst/>
              <a:cxnLst/>
              <a:rect l="l" t="t" r="r" b="b"/>
              <a:pathLst>
                <a:path w="120000" h="120000" extrusionOk="0">
                  <a:moveTo>
                    <a:pt x="0" y="0"/>
                  </a:moveTo>
                  <a:lnTo>
                    <a:pt x="60000" y="0"/>
                  </a:lnTo>
                  <a:lnTo>
                    <a:pt x="60000" y="120000"/>
                  </a:lnTo>
                  <a:lnTo>
                    <a:pt x="120000" y="12000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1"/>
            <p:cNvSpPr txBox="1"/>
            <p:nvPr/>
          </p:nvSpPr>
          <p:spPr>
            <a:xfrm>
              <a:off x="1926856" y="2734546"/>
              <a:ext cx="41097" cy="4109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269" name="Google Shape;269;p11"/>
            <p:cNvSpPr/>
            <p:nvPr/>
          </p:nvSpPr>
          <p:spPr>
            <a:xfrm>
              <a:off x="1709230" y="2239901"/>
              <a:ext cx="411043" cy="180270"/>
            </a:xfrm>
            <a:custGeom>
              <a:avLst/>
              <a:gdLst/>
              <a:ahLst/>
              <a:cxnLst/>
              <a:rect l="l" t="t" r="r" b="b"/>
              <a:pathLst>
                <a:path w="120000" h="120000" extrusionOk="0">
                  <a:moveTo>
                    <a:pt x="0" y="120000"/>
                  </a:moveTo>
                  <a:lnTo>
                    <a:pt x="60000" y="120000"/>
                  </a:lnTo>
                  <a:lnTo>
                    <a:pt x="60000" y="0"/>
                  </a:lnTo>
                  <a:lnTo>
                    <a:pt x="120000" y="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1"/>
            <p:cNvSpPr txBox="1"/>
            <p:nvPr/>
          </p:nvSpPr>
          <p:spPr>
            <a:xfrm>
              <a:off x="1903530" y="2318815"/>
              <a:ext cx="22441" cy="22441"/>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271" name="Google Shape;271;p11"/>
            <p:cNvSpPr/>
            <p:nvPr/>
          </p:nvSpPr>
          <p:spPr>
            <a:xfrm>
              <a:off x="1709230" y="1274658"/>
              <a:ext cx="476350" cy="1145512"/>
            </a:xfrm>
            <a:custGeom>
              <a:avLst/>
              <a:gdLst/>
              <a:ahLst/>
              <a:cxnLst/>
              <a:rect l="l" t="t" r="r" b="b"/>
              <a:pathLst>
                <a:path w="120000" h="120000" extrusionOk="0">
                  <a:moveTo>
                    <a:pt x="0" y="120000"/>
                  </a:moveTo>
                  <a:lnTo>
                    <a:pt x="60000" y="120000"/>
                  </a:lnTo>
                  <a:lnTo>
                    <a:pt x="60000" y="0"/>
                  </a:lnTo>
                  <a:lnTo>
                    <a:pt x="120000" y="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1"/>
            <p:cNvSpPr txBox="1"/>
            <p:nvPr/>
          </p:nvSpPr>
          <p:spPr>
            <a:xfrm>
              <a:off x="1916390" y="1816399"/>
              <a:ext cx="62030" cy="6203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500">
                <a:solidFill>
                  <a:schemeClr val="dk1"/>
                </a:solidFill>
                <a:latin typeface="Calibri"/>
                <a:ea typeface="Calibri"/>
                <a:cs typeface="Calibri"/>
                <a:sym typeface="Calibri"/>
              </a:endParaRPr>
            </a:p>
          </p:txBody>
        </p:sp>
        <p:sp>
          <p:nvSpPr>
            <p:cNvPr id="273" name="Google Shape;273;p11"/>
            <p:cNvSpPr/>
            <p:nvPr/>
          </p:nvSpPr>
          <p:spPr>
            <a:xfrm>
              <a:off x="1709230" y="366977"/>
              <a:ext cx="476350" cy="2053193"/>
            </a:xfrm>
            <a:custGeom>
              <a:avLst/>
              <a:gdLst/>
              <a:ahLst/>
              <a:cxnLst/>
              <a:rect l="l" t="t" r="r" b="b"/>
              <a:pathLst>
                <a:path w="120000" h="120000" extrusionOk="0">
                  <a:moveTo>
                    <a:pt x="0" y="120000"/>
                  </a:moveTo>
                  <a:lnTo>
                    <a:pt x="60000" y="120000"/>
                  </a:lnTo>
                  <a:lnTo>
                    <a:pt x="60000" y="0"/>
                  </a:lnTo>
                  <a:lnTo>
                    <a:pt x="120000" y="0"/>
                  </a:lnTo>
                </a:path>
              </a:pathLst>
            </a:custGeom>
            <a:noFill/>
            <a:ln w="12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1"/>
            <p:cNvSpPr txBox="1"/>
            <p:nvPr/>
          </p:nvSpPr>
          <p:spPr>
            <a:xfrm>
              <a:off x="1894712" y="1340881"/>
              <a:ext cx="105386" cy="105386"/>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700">
                <a:solidFill>
                  <a:schemeClr val="dk1"/>
                </a:solidFill>
                <a:latin typeface="Calibri"/>
                <a:ea typeface="Calibri"/>
                <a:cs typeface="Calibri"/>
                <a:sym typeface="Calibri"/>
              </a:endParaRPr>
            </a:p>
          </p:txBody>
        </p:sp>
        <p:sp>
          <p:nvSpPr>
            <p:cNvPr id="275" name="Google Shape;275;p11"/>
            <p:cNvSpPr/>
            <p:nvPr/>
          </p:nvSpPr>
          <p:spPr>
            <a:xfrm rot="-5400000">
              <a:off x="-770190" y="2057098"/>
              <a:ext cx="4232697" cy="726144"/>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1"/>
            <p:cNvSpPr txBox="1"/>
            <p:nvPr/>
          </p:nvSpPr>
          <p:spPr>
            <a:xfrm rot="-5400000">
              <a:off x="-770190" y="2057098"/>
              <a:ext cx="4232697" cy="726144"/>
            </a:xfrm>
            <a:prstGeom prst="rect">
              <a:avLst/>
            </a:prstGeom>
            <a:noFill/>
            <a:ln>
              <a:noFill/>
            </a:ln>
          </p:spPr>
          <p:txBody>
            <a:bodyPr spcFirstLastPara="1" wrap="square" lIns="12700" tIns="12700" rIns="12700" bIns="12700" anchor="ctr" anchorCtr="0">
              <a:noAutofit/>
            </a:bodyPr>
            <a:lstStyle/>
            <a:p>
              <a:pPr marL="0" marR="0" lvl="0" indent="0" algn="ctr" rtl="0">
                <a:lnSpc>
                  <a:spcPct val="90000"/>
                </a:lnSpc>
                <a:spcBef>
                  <a:spcPts val="0"/>
                </a:spcBef>
                <a:spcAft>
                  <a:spcPts val="0"/>
                </a:spcAft>
                <a:buNone/>
              </a:pPr>
              <a:r>
                <a:rPr lang="en-US" sz="2000">
                  <a:solidFill>
                    <a:schemeClr val="lt1"/>
                  </a:solidFill>
                  <a:latin typeface="Calibri"/>
                  <a:ea typeface="Calibri"/>
                  <a:cs typeface="Calibri"/>
                  <a:sym typeface="Calibri"/>
                </a:rPr>
                <a:t>Una praxis al servicio del Dios del Reino y al servicio del Reino de Dios</a:t>
              </a:r>
              <a:endParaRPr sz="2000">
                <a:solidFill>
                  <a:schemeClr val="lt1"/>
                </a:solidFill>
                <a:latin typeface="Calibri"/>
                <a:ea typeface="Calibri"/>
                <a:cs typeface="Calibri"/>
                <a:sym typeface="Calibri"/>
              </a:endParaRPr>
            </a:p>
          </p:txBody>
        </p:sp>
        <p:sp>
          <p:nvSpPr>
            <p:cNvPr id="277" name="Google Shape;277;p11"/>
            <p:cNvSpPr/>
            <p:nvPr/>
          </p:nvSpPr>
          <p:spPr>
            <a:xfrm>
              <a:off x="2185581" y="3905"/>
              <a:ext cx="5103862" cy="726144"/>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1"/>
            <p:cNvSpPr txBox="1"/>
            <p:nvPr/>
          </p:nvSpPr>
          <p:spPr>
            <a:xfrm>
              <a:off x="2185581" y="3905"/>
              <a:ext cx="5103862" cy="726144"/>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Calibri"/>
                  <a:ea typeface="Calibri"/>
                  <a:cs typeface="Calibri"/>
                  <a:sym typeface="Calibri"/>
                </a:rPr>
                <a:t>El anuncio del Evangelio del Reino.</a:t>
              </a:r>
              <a:endParaRPr sz="2400">
                <a:solidFill>
                  <a:schemeClr val="lt1"/>
                </a:solidFill>
                <a:latin typeface="Calibri"/>
                <a:ea typeface="Calibri"/>
                <a:cs typeface="Calibri"/>
                <a:sym typeface="Calibri"/>
              </a:endParaRPr>
            </a:p>
          </p:txBody>
        </p:sp>
        <p:sp>
          <p:nvSpPr>
            <p:cNvPr id="279" name="Google Shape;279;p11"/>
            <p:cNvSpPr/>
            <p:nvPr/>
          </p:nvSpPr>
          <p:spPr>
            <a:xfrm>
              <a:off x="2185581" y="911586"/>
              <a:ext cx="5126369" cy="726144"/>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1"/>
            <p:cNvSpPr txBox="1"/>
            <p:nvPr/>
          </p:nvSpPr>
          <p:spPr>
            <a:xfrm>
              <a:off x="2185581" y="911586"/>
              <a:ext cx="5126369" cy="726144"/>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Calibri"/>
                  <a:ea typeface="Calibri"/>
                  <a:cs typeface="Calibri"/>
                  <a:sym typeface="Calibri"/>
                </a:rPr>
                <a:t>La formación de una comunidad.</a:t>
              </a:r>
              <a:endParaRPr sz="2400">
                <a:solidFill>
                  <a:schemeClr val="lt1"/>
                </a:solidFill>
                <a:latin typeface="Calibri"/>
                <a:ea typeface="Calibri"/>
                <a:cs typeface="Calibri"/>
                <a:sym typeface="Calibri"/>
              </a:endParaRPr>
            </a:p>
          </p:txBody>
        </p:sp>
        <p:sp>
          <p:nvSpPr>
            <p:cNvPr id="281" name="Google Shape;281;p11"/>
            <p:cNvSpPr/>
            <p:nvPr/>
          </p:nvSpPr>
          <p:spPr>
            <a:xfrm>
              <a:off x="2120273" y="1876828"/>
              <a:ext cx="5148877" cy="726144"/>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1"/>
            <p:cNvSpPr txBox="1"/>
            <p:nvPr/>
          </p:nvSpPr>
          <p:spPr>
            <a:xfrm>
              <a:off x="2120273" y="1876828"/>
              <a:ext cx="5148877" cy="726144"/>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Calibri"/>
                  <a:ea typeface="Calibri"/>
                  <a:cs typeface="Calibri"/>
                  <a:sym typeface="Calibri"/>
                </a:rPr>
                <a:t>La promoción humana integral.</a:t>
              </a:r>
              <a:endParaRPr sz="2400">
                <a:solidFill>
                  <a:schemeClr val="lt1"/>
                </a:solidFill>
                <a:latin typeface="Calibri"/>
                <a:ea typeface="Calibri"/>
                <a:cs typeface="Calibri"/>
                <a:sym typeface="Calibri"/>
              </a:endParaRPr>
            </a:p>
          </p:txBody>
        </p:sp>
        <p:sp>
          <p:nvSpPr>
            <p:cNvPr id="283" name="Google Shape;283;p11"/>
            <p:cNvSpPr/>
            <p:nvPr/>
          </p:nvSpPr>
          <p:spPr>
            <a:xfrm>
              <a:off x="2185581" y="2726948"/>
              <a:ext cx="5148877" cy="726144"/>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1"/>
            <p:cNvSpPr txBox="1"/>
            <p:nvPr/>
          </p:nvSpPr>
          <p:spPr>
            <a:xfrm>
              <a:off x="2185581" y="2726948"/>
              <a:ext cx="5148877" cy="726144"/>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Calibri"/>
                  <a:ea typeface="Calibri"/>
                  <a:cs typeface="Calibri"/>
                  <a:sym typeface="Calibri"/>
                </a:rPr>
                <a:t>La solidaridad con los más pobres y débiles.</a:t>
              </a:r>
              <a:endParaRPr sz="2400">
                <a:solidFill>
                  <a:schemeClr val="lt1"/>
                </a:solidFill>
                <a:latin typeface="Calibri"/>
                <a:ea typeface="Calibri"/>
                <a:cs typeface="Calibri"/>
                <a:sym typeface="Calibri"/>
              </a:endParaRPr>
            </a:p>
          </p:txBody>
        </p:sp>
        <p:sp>
          <p:nvSpPr>
            <p:cNvPr id="285" name="Google Shape;285;p11"/>
            <p:cNvSpPr/>
            <p:nvPr/>
          </p:nvSpPr>
          <p:spPr>
            <a:xfrm>
              <a:off x="2185581" y="3634629"/>
              <a:ext cx="5090429" cy="726144"/>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1"/>
            <p:cNvSpPr txBox="1"/>
            <p:nvPr/>
          </p:nvSpPr>
          <p:spPr>
            <a:xfrm>
              <a:off x="2185581" y="3634629"/>
              <a:ext cx="5090429" cy="726144"/>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Calibri"/>
                  <a:ea typeface="Calibri"/>
                  <a:cs typeface="Calibri"/>
                  <a:sym typeface="Calibri"/>
                </a:rPr>
                <a:t>La denuncia del anti- reino.</a:t>
              </a:r>
              <a:endParaRPr sz="2400">
                <a:solidFill>
                  <a:schemeClr val="lt1"/>
                </a:solidFill>
                <a:latin typeface="Calibri"/>
                <a:ea typeface="Calibri"/>
                <a:cs typeface="Calibri"/>
                <a:sym typeface="Calibri"/>
              </a:endParaRPr>
            </a:p>
          </p:txBody>
        </p:sp>
        <p:sp>
          <p:nvSpPr>
            <p:cNvPr id="287" name="Google Shape;287;p11"/>
            <p:cNvSpPr/>
            <p:nvPr/>
          </p:nvSpPr>
          <p:spPr>
            <a:xfrm>
              <a:off x="2185581" y="4542309"/>
              <a:ext cx="5054631" cy="726144"/>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1"/>
            <p:cNvSpPr txBox="1"/>
            <p:nvPr/>
          </p:nvSpPr>
          <p:spPr>
            <a:xfrm>
              <a:off x="2185581" y="4542309"/>
              <a:ext cx="5054631" cy="726144"/>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Calibri"/>
                  <a:ea typeface="Calibri"/>
                  <a:cs typeface="Calibri"/>
                  <a:sym typeface="Calibri"/>
                </a:rPr>
                <a:t>La liberación y trasformación.</a:t>
              </a:r>
              <a:endParaRPr sz="2400">
                <a:solidFill>
                  <a:schemeClr val="lt1"/>
                </a:solidFill>
                <a:latin typeface="Calibri"/>
                <a:ea typeface="Calibri"/>
                <a:cs typeface="Calibri"/>
                <a:sym typeface="Calibri"/>
              </a:endParaRPr>
            </a:p>
          </p:txBody>
        </p:sp>
      </p:grpSp>
      <p:pic>
        <p:nvPicPr>
          <p:cNvPr id="289" name="Google Shape;289;p11" descr="Dimensión Familia CEM"/>
          <p:cNvPicPr preferRelativeResize="0"/>
          <p:nvPr/>
        </p:nvPicPr>
        <p:blipFill rotWithShape="1">
          <a:blip r:embed="rId3">
            <a:alphaModFix/>
          </a:blip>
          <a:srcRect l="27629" t="13216" r="28282" b="14490"/>
          <a:stretch/>
        </p:blipFill>
        <p:spPr>
          <a:xfrm>
            <a:off x="7668345" y="4564790"/>
            <a:ext cx="1224136" cy="2104569"/>
          </a:xfrm>
          <a:prstGeom prst="rect">
            <a:avLst/>
          </a:prstGeom>
          <a:noFill/>
          <a:ln>
            <a:noFill/>
          </a:ln>
        </p:spPr>
      </p:pic>
      <p:pic>
        <p:nvPicPr>
          <p:cNvPr id="290" name="Google Shape;290;p11"/>
          <p:cNvPicPr preferRelativeResize="0"/>
          <p:nvPr/>
        </p:nvPicPr>
        <p:blipFill rotWithShape="1">
          <a:blip r:embed="rId4">
            <a:alphaModFix/>
          </a:blip>
          <a:srcRect/>
          <a:stretch/>
        </p:blipFill>
        <p:spPr>
          <a:xfrm>
            <a:off x="182351" y="5888851"/>
            <a:ext cx="853367" cy="780509"/>
          </a:xfrm>
          <a:prstGeom prst="rect">
            <a:avLst/>
          </a:prstGeom>
          <a:noFill/>
          <a:ln>
            <a:noFill/>
          </a:ln>
        </p:spPr>
      </p:pic>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grpSp>
        <p:nvGrpSpPr>
          <p:cNvPr id="296" name="Google Shape;296;p12"/>
          <p:cNvGrpSpPr/>
          <p:nvPr/>
        </p:nvGrpSpPr>
        <p:grpSpPr>
          <a:xfrm>
            <a:off x="1611571" y="336619"/>
            <a:ext cx="6188949" cy="5968736"/>
            <a:chOff x="1307981" y="3963"/>
            <a:chExt cx="6188949" cy="5968736"/>
          </a:xfrm>
        </p:grpSpPr>
        <p:sp>
          <p:nvSpPr>
            <p:cNvPr id="297" name="Google Shape;297;p12"/>
            <p:cNvSpPr/>
            <p:nvPr/>
          </p:nvSpPr>
          <p:spPr>
            <a:xfrm>
              <a:off x="3557649" y="2369404"/>
              <a:ext cx="1689614" cy="1689614"/>
            </a:xfrm>
            <a:prstGeom prst="ellipse">
              <a:avLst/>
            </a:prstGeom>
            <a:solidFill>
              <a:schemeClr val="lt1"/>
            </a:solidFill>
            <a:ln w="12700" cap="flat" cmpd="sng">
              <a:solidFill>
                <a:srgbClr val="95959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2"/>
            <p:cNvSpPr txBox="1"/>
            <p:nvPr/>
          </p:nvSpPr>
          <p:spPr>
            <a:xfrm>
              <a:off x="3692916" y="2616842"/>
              <a:ext cx="1427944" cy="1194738"/>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None/>
              </a:pPr>
              <a:r>
                <a:rPr lang="en-US" sz="2700" b="1" dirty="0">
                  <a:solidFill>
                    <a:srgbClr val="FF0000"/>
                  </a:solidFill>
                  <a:latin typeface="Calibri"/>
                  <a:ea typeface="Calibri"/>
                  <a:cs typeface="Calibri"/>
                  <a:sym typeface="Calibri"/>
                </a:rPr>
                <a:t>La pastoral</a:t>
              </a:r>
              <a:endParaRPr sz="2700" b="1" dirty="0">
                <a:solidFill>
                  <a:srgbClr val="FF0000"/>
                </a:solidFill>
                <a:latin typeface="Calibri"/>
                <a:ea typeface="Calibri"/>
                <a:cs typeface="Calibri"/>
                <a:sym typeface="Calibri"/>
              </a:endParaRPr>
            </a:p>
          </p:txBody>
        </p:sp>
        <p:sp>
          <p:nvSpPr>
            <p:cNvPr id="299" name="Google Shape;299;p12"/>
            <p:cNvSpPr/>
            <p:nvPr/>
          </p:nvSpPr>
          <p:spPr>
            <a:xfrm rot="-5400000">
              <a:off x="4223362" y="1754394"/>
              <a:ext cx="358187" cy="574468"/>
            </a:xfrm>
            <a:prstGeom prst="rightArrow">
              <a:avLst>
                <a:gd name="adj1" fmla="val 60000"/>
                <a:gd name="adj2" fmla="val 50000"/>
              </a:avLst>
            </a:pr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2"/>
            <p:cNvSpPr txBox="1"/>
            <p:nvPr/>
          </p:nvSpPr>
          <p:spPr>
            <a:xfrm rot="-5400000">
              <a:off x="4277090" y="1923016"/>
              <a:ext cx="250731" cy="34468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600">
                <a:solidFill>
                  <a:schemeClr val="lt1"/>
                </a:solidFill>
                <a:latin typeface="Calibri"/>
                <a:ea typeface="Calibri"/>
                <a:cs typeface="Calibri"/>
                <a:sym typeface="Calibri"/>
              </a:endParaRPr>
            </a:p>
          </p:txBody>
        </p:sp>
        <p:sp>
          <p:nvSpPr>
            <p:cNvPr id="301" name="Google Shape;301;p12"/>
            <p:cNvSpPr/>
            <p:nvPr/>
          </p:nvSpPr>
          <p:spPr>
            <a:xfrm>
              <a:off x="3557649" y="3963"/>
              <a:ext cx="1689614" cy="1689614"/>
            </a:xfrm>
            <a:prstGeom prst="ellipse">
              <a:avLst/>
            </a:prstGeom>
            <a:solidFill>
              <a:schemeClr val="lt1"/>
            </a:solidFill>
            <a:ln w="12700" cap="flat" cmpd="sng">
              <a:solidFill>
                <a:srgbClr val="FFFF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2"/>
            <p:cNvSpPr txBox="1"/>
            <p:nvPr/>
          </p:nvSpPr>
          <p:spPr>
            <a:xfrm>
              <a:off x="3805087" y="251401"/>
              <a:ext cx="1194738" cy="1194738"/>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None/>
              </a:pPr>
              <a:r>
                <a:rPr lang="en-US" sz="1600" b="1" dirty="0">
                  <a:solidFill>
                    <a:schemeClr val="accent1"/>
                  </a:solidFill>
                  <a:latin typeface="Calibri"/>
                  <a:ea typeface="Calibri"/>
                  <a:cs typeface="Calibri"/>
                  <a:sym typeface="Calibri"/>
                </a:rPr>
                <a:t>Es </a:t>
              </a:r>
              <a:r>
                <a:rPr lang="en-US" sz="1600" b="1" dirty="0" err="1">
                  <a:solidFill>
                    <a:schemeClr val="accent1"/>
                  </a:solidFill>
                  <a:latin typeface="Calibri"/>
                  <a:ea typeface="Calibri"/>
                  <a:cs typeface="Calibri"/>
                  <a:sym typeface="Calibri"/>
                </a:rPr>
                <a:t>una</a:t>
              </a:r>
              <a:r>
                <a:rPr lang="en-US" sz="1600" b="1" dirty="0">
                  <a:solidFill>
                    <a:schemeClr val="accent1"/>
                  </a:solidFill>
                  <a:latin typeface="Calibri"/>
                  <a:ea typeface="Calibri"/>
                  <a:cs typeface="Calibri"/>
                  <a:sym typeface="Calibri"/>
                </a:rPr>
                <a:t> </a:t>
              </a:r>
              <a:r>
                <a:rPr lang="en-US" sz="1600" b="1" dirty="0" err="1">
                  <a:solidFill>
                    <a:schemeClr val="accent1"/>
                  </a:solidFill>
                  <a:latin typeface="Calibri"/>
                  <a:ea typeface="Calibri"/>
                  <a:cs typeface="Calibri"/>
                  <a:sym typeface="Calibri"/>
                </a:rPr>
                <a:t>actualización</a:t>
              </a:r>
              <a:r>
                <a:rPr lang="en-US" sz="1600" b="1" dirty="0">
                  <a:solidFill>
                    <a:schemeClr val="accent1"/>
                  </a:solidFill>
                  <a:latin typeface="Calibri"/>
                  <a:ea typeface="Calibri"/>
                  <a:cs typeface="Calibri"/>
                  <a:sym typeface="Calibri"/>
                </a:rPr>
                <a:t> de la praxis de Jesús.</a:t>
              </a:r>
              <a:endParaRPr sz="1600" b="1" dirty="0">
                <a:solidFill>
                  <a:schemeClr val="accent1"/>
                </a:solidFill>
                <a:latin typeface="Calibri"/>
                <a:ea typeface="Calibri"/>
                <a:cs typeface="Calibri"/>
                <a:sym typeface="Calibri"/>
              </a:endParaRPr>
            </a:p>
          </p:txBody>
        </p:sp>
        <p:sp>
          <p:nvSpPr>
            <p:cNvPr id="303" name="Google Shape;303;p12"/>
            <p:cNvSpPr/>
            <p:nvPr/>
          </p:nvSpPr>
          <p:spPr>
            <a:xfrm rot="-1080000">
              <a:off x="5338555" y="2564628"/>
              <a:ext cx="358187" cy="574468"/>
            </a:xfrm>
            <a:prstGeom prst="rightArrow">
              <a:avLst>
                <a:gd name="adj1" fmla="val 60000"/>
                <a:gd name="adj2" fmla="val 50000"/>
              </a:avLst>
            </a:pr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2"/>
            <p:cNvSpPr txBox="1"/>
            <p:nvPr/>
          </p:nvSpPr>
          <p:spPr>
            <a:xfrm rot="-1080000">
              <a:off x="5341185" y="2696125"/>
              <a:ext cx="250731" cy="34468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600">
                <a:solidFill>
                  <a:schemeClr val="lt1"/>
                </a:solidFill>
                <a:latin typeface="Calibri"/>
                <a:ea typeface="Calibri"/>
                <a:cs typeface="Calibri"/>
                <a:sym typeface="Calibri"/>
              </a:endParaRPr>
            </a:p>
          </p:txBody>
        </p:sp>
        <p:sp>
          <p:nvSpPr>
            <p:cNvPr id="305" name="Google Shape;305;p12"/>
            <p:cNvSpPr/>
            <p:nvPr/>
          </p:nvSpPr>
          <p:spPr>
            <a:xfrm>
              <a:off x="5807316" y="1638442"/>
              <a:ext cx="1689614" cy="1689614"/>
            </a:xfrm>
            <a:prstGeom prst="ellipse">
              <a:avLst/>
            </a:prstGeom>
            <a:solidFill>
              <a:schemeClr val="lt1"/>
            </a:solidFill>
            <a:ln w="12700" cap="flat" cmpd="sng">
              <a:solidFill>
                <a:srgbClr val="6699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2"/>
            <p:cNvSpPr txBox="1"/>
            <p:nvPr/>
          </p:nvSpPr>
          <p:spPr>
            <a:xfrm>
              <a:off x="6054754" y="1885880"/>
              <a:ext cx="1194738" cy="1194738"/>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None/>
              </a:pPr>
              <a:r>
                <a:rPr lang="en-US" sz="2000" dirty="0">
                  <a:solidFill>
                    <a:schemeClr val="accent2">
                      <a:lumMod val="75000"/>
                    </a:schemeClr>
                  </a:solidFill>
                  <a:latin typeface="Calibri"/>
                  <a:ea typeface="Calibri"/>
                  <a:cs typeface="Calibri"/>
                  <a:sym typeface="Calibri"/>
                </a:rPr>
                <a:t>La pastoral es </a:t>
              </a:r>
              <a:r>
                <a:rPr lang="en-US" sz="2000" dirty="0" err="1">
                  <a:solidFill>
                    <a:schemeClr val="accent2">
                      <a:lumMod val="75000"/>
                    </a:schemeClr>
                  </a:solidFill>
                  <a:latin typeface="Calibri"/>
                  <a:ea typeface="Calibri"/>
                  <a:cs typeface="Calibri"/>
                  <a:sym typeface="Calibri"/>
                </a:rPr>
                <a:t>una</a:t>
              </a:r>
              <a:r>
                <a:rPr lang="en-US" sz="2000" dirty="0">
                  <a:solidFill>
                    <a:schemeClr val="accent2">
                      <a:lumMod val="75000"/>
                    </a:schemeClr>
                  </a:solidFill>
                  <a:latin typeface="Calibri"/>
                  <a:ea typeface="Calibri"/>
                  <a:cs typeface="Calibri"/>
                  <a:sym typeface="Calibri"/>
                </a:rPr>
                <a:t> praxis.</a:t>
              </a:r>
              <a:endParaRPr sz="2000" dirty="0">
                <a:solidFill>
                  <a:schemeClr val="accent2">
                    <a:lumMod val="75000"/>
                  </a:schemeClr>
                </a:solidFill>
                <a:latin typeface="Calibri"/>
                <a:ea typeface="Calibri"/>
                <a:cs typeface="Calibri"/>
                <a:sym typeface="Calibri"/>
              </a:endParaRPr>
            </a:p>
          </p:txBody>
        </p:sp>
        <p:sp>
          <p:nvSpPr>
            <p:cNvPr id="307" name="Google Shape;307;p12"/>
            <p:cNvSpPr/>
            <p:nvPr/>
          </p:nvSpPr>
          <p:spPr>
            <a:xfrm rot="3240000">
              <a:off x="4912589" y="3875616"/>
              <a:ext cx="358187" cy="574468"/>
            </a:xfrm>
            <a:prstGeom prst="rightArrow">
              <a:avLst>
                <a:gd name="adj1" fmla="val 60000"/>
                <a:gd name="adj2" fmla="val 50000"/>
              </a:avLst>
            </a:pr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2"/>
            <p:cNvSpPr txBox="1"/>
            <p:nvPr/>
          </p:nvSpPr>
          <p:spPr>
            <a:xfrm rot="3240000">
              <a:off x="4934736" y="3947043"/>
              <a:ext cx="250731" cy="34468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600">
                <a:solidFill>
                  <a:schemeClr val="lt1"/>
                </a:solidFill>
                <a:latin typeface="Calibri"/>
                <a:ea typeface="Calibri"/>
                <a:cs typeface="Calibri"/>
                <a:sym typeface="Calibri"/>
              </a:endParaRPr>
            </a:p>
          </p:txBody>
        </p:sp>
        <p:sp>
          <p:nvSpPr>
            <p:cNvPr id="309" name="Google Shape;309;p12"/>
            <p:cNvSpPr/>
            <p:nvPr/>
          </p:nvSpPr>
          <p:spPr>
            <a:xfrm>
              <a:off x="4948019" y="4283085"/>
              <a:ext cx="1689614" cy="1689614"/>
            </a:xfrm>
            <a:prstGeom prst="ellipse">
              <a:avLst/>
            </a:prstGeom>
            <a:solidFill>
              <a:schemeClr val="lt1"/>
            </a:solidFill>
            <a:ln w="12700" cap="flat" cmpd="sng">
              <a:solidFill>
                <a:srgbClr val="6699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2"/>
            <p:cNvSpPr txBox="1"/>
            <p:nvPr/>
          </p:nvSpPr>
          <p:spPr>
            <a:xfrm>
              <a:off x="5195457" y="4530523"/>
              <a:ext cx="1194738" cy="1194738"/>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None/>
              </a:pPr>
              <a:r>
                <a:rPr lang="en-US" sz="2000" b="1" dirty="0">
                  <a:solidFill>
                    <a:schemeClr val="accent6">
                      <a:lumMod val="60000"/>
                      <a:lumOff val="40000"/>
                    </a:schemeClr>
                  </a:solidFill>
                  <a:latin typeface="Calibri"/>
                  <a:ea typeface="Calibri"/>
                  <a:cs typeface="Calibri"/>
                  <a:sym typeface="Calibri"/>
                </a:rPr>
                <a:t>La pastoral es un </a:t>
              </a:r>
              <a:r>
                <a:rPr lang="en-US" sz="2000" b="1" dirty="0" err="1">
                  <a:solidFill>
                    <a:schemeClr val="accent6">
                      <a:lumMod val="60000"/>
                      <a:lumOff val="40000"/>
                    </a:schemeClr>
                  </a:solidFill>
                  <a:latin typeface="Calibri"/>
                  <a:ea typeface="Calibri"/>
                  <a:cs typeface="Calibri"/>
                  <a:sym typeface="Calibri"/>
                </a:rPr>
                <a:t>arte</a:t>
              </a:r>
              <a:r>
                <a:rPr lang="en-US" sz="2000" b="1" dirty="0">
                  <a:solidFill>
                    <a:schemeClr val="accent6">
                      <a:lumMod val="60000"/>
                      <a:lumOff val="40000"/>
                    </a:schemeClr>
                  </a:solidFill>
                  <a:latin typeface="Calibri"/>
                  <a:ea typeface="Calibri"/>
                  <a:cs typeface="Calibri"/>
                  <a:sym typeface="Calibri"/>
                </a:rPr>
                <a:t>. </a:t>
              </a:r>
              <a:endParaRPr sz="2000" b="1" dirty="0">
                <a:solidFill>
                  <a:schemeClr val="accent6">
                    <a:lumMod val="60000"/>
                    <a:lumOff val="40000"/>
                  </a:schemeClr>
                </a:solidFill>
                <a:latin typeface="Calibri"/>
                <a:ea typeface="Calibri"/>
                <a:cs typeface="Calibri"/>
                <a:sym typeface="Calibri"/>
              </a:endParaRPr>
            </a:p>
          </p:txBody>
        </p:sp>
        <p:sp>
          <p:nvSpPr>
            <p:cNvPr id="311" name="Google Shape;311;p12"/>
            <p:cNvSpPr/>
            <p:nvPr/>
          </p:nvSpPr>
          <p:spPr>
            <a:xfrm rot="7560000">
              <a:off x="3534135" y="3875616"/>
              <a:ext cx="358187" cy="574468"/>
            </a:xfrm>
            <a:prstGeom prst="rightArrow">
              <a:avLst>
                <a:gd name="adj1" fmla="val 60000"/>
                <a:gd name="adj2" fmla="val 50000"/>
              </a:avLst>
            </a:pr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2"/>
            <p:cNvSpPr txBox="1"/>
            <p:nvPr/>
          </p:nvSpPr>
          <p:spPr>
            <a:xfrm rot="-3240000">
              <a:off x="3619444" y="3947043"/>
              <a:ext cx="250731" cy="34468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600">
                <a:solidFill>
                  <a:schemeClr val="lt1"/>
                </a:solidFill>
                <a:latin typeface="Calibri"/>
                <a:ea typeface="Calibri"/>
                <a:cs typeface="Calibri"/>
                <a:sym typeface="Calibri"/>
              </a:endParaRPr>
            </a:p>
          </p:txBody>
        </p:sp>
        <p:sp>
          <p:nvSpPr>
            <p:cNvPr id="313" name="Google Shape;313;p12"/>
            <p:cNvSpPr/>
            <p:nvPr/>
          </p:nvSpPr>
          <p:spPr>
            <a:xfrm>
              <a:off x="2167278" y="4283085"/>
              <a:ext cx="1689614" cy="1689614"/>
            </a:xfrm>
            <a:prstGeom prst="ellipse">
              <a:avLst/>
            </a:prstGeom>
            <a:solidFill>
              <a:schemeClr val="lt1"/>
            </a:solidFill>
            <a:ln w="12700" cap="flat" cmpd="sng">
              <a:solidFill>
                <a:srgbClr val="C55A1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2"/>
            <p:cNvSpPr txBox="1"/>
            <p:nvPr/>
          </p:nvSpPr>
          <p:spPr>
            <a:xfrm>
              <a:off x="2414716" y="4530523"/>
              <a:ext cx="1194738" cy="1194738"/>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None/>
              </a:pPr>
              <a:r>
                <a:rPr lang="en-US" sz="2000" b="1" dirty="0">
                  <a:solidFill>
                    <a:schemeClr val="bg1">
                      <a:lumMod val="50000"/>
                    </a:schemeClr>
                  </a:solidFill>
                  <a:latin typeface="Calibri"/>
                  <a:ea typeface="Calibri"/>
                  <a:cs typeface="Calibri"/>
                  <a:sym typeface="Calibri"/>
                </a:rPr>
                <a:t>La pastoral se </a:t>
              </a:r>
              <a:r>
                <a:rPr lang="en-US" sz="2000" b="1" dirty="0" err="1">
                  <a:solidFill>
                    <a:schemeClr val="bg1">
                      <a:lumMod val="50000"/>
                    </a:schemeClr>
                  </a:solidFill>
                  <a:latin typeface="Calibri"/>
                  <a:ea typeface="Calibri"/>
                  <a:cs typeface="Calibri"/>
                  <a:sym typeface="Calibri"/>
                </a:rPr>
                <a:t>piensa</a:t>
              </a:r>
              <a:r>
                <a:rPr lang="en-US" sz="2000" b="1" dirty="0">
                  <a:solidFill>
                    <a:schemeClr val="bg1">
                      <a:lumMod val="50000"/>
                    </a:schemeClr>
                  </a:solidFill>
                  <a:latin typeface="Calibri"/>
                  <a:ea typeface="Calibri"/>
                  <a:cs typeface="Calibri"/>
                  <a:sym typeface="Calibri"/>
                </a:rPr>
                <a:t>.</a:t>
              </a:r>
              <a:endParaRPr sz="2000" b="1" dirty="0">
                <a:solidFill>
                  <a:schemeClr val="bg1">
                    <a:lumMod val="50000"/>
                  </a:schemeClr>
                </a:solidFill>
                <a:latin typeface="Calibri"/>
                <a:ea typeface="Calibri"/>
                <a:cs typeface="Calibri"/>
                <a:sym typeface="Calibri"/>
              </a:endParaRPr>
            </a:p>
          </p:txBody>
        </p:sp>
        <p:sp>
          <p:nvSpPr>
            <p:cNvPr id="315" name="Google Shape;315;p12"/>
            <p:cNvSpPr/>
            <p:nvPr/>
          </p:nvSpPr>
          <p:spPr>
            <a:xfrm rot="-9720000">
              <a:off x="3108170" y="2564628"/>
              <a:ext cx="358187" cy="574468"/>
            </a:xfrm>
            <a:prstGeom prst="rightArrow">
              <a:avLst>
                <a:gd name="adj1" fmla="val 60000"/>
                <a:gd name="adj2" fmla="val 50000"/>
              </a:avLst>
            </a:pr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2"/>
            <p:cNvSpPr txBox="1"/>
            <p:nvPr/>
          </p:nvSpPr>
          <p:spPr>
            <a:xfrm rot="1080000">
              <a:off x="3212996" y="2696125"/>
              <a:ext cx="250731" cy="34468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600">
                <a:solidFill>
                  <a:schemeClr val="lt1"/>
                </a:solidFill>
                <a:latin typeface="Calibri"/>
                <a:ea typeface="Calibri"/>
                <a:cs typeface="Calibri"/>
                <a:sym typeface="Calibri"/>
              </a:endParaRPr>
            </a:p>
          </p:txBody>
        </p:sp>
        <p:sp>
          <p:nvSpPr>
            <p:cNvPr id="317" name="Google Shape;317;p12"/>
            <p:cNvSpPr/>
            <p:nvPr/>
          </p:nvSpPr>
          <p:spPr>
            <a:xfrm>
              <a:off x="1307981" y="1638442"/>
              <a:ext cx="1689614" cy="1689614"/>
            </a:xfrm>
            <a:prstGeom prst="ellipse">
              <a:avLst/>
            </a:prstGeom>
            <a:solidFill>
              <a:schemeClr val="lt1"/>
            </a:solidFill>
            <a:ln w="12700" cap="flat" cmpd="sng">
              <a:solidFill>
                <a:srgbClr val="A23847"/>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2"/>
            <p:cNvSpPr txBox="1"/>
            <p:nvPr/>
          </p:nvSpPr>
          <p:spPr>
            <a:xfrm>
              <a:off x="1555419" y="1885880"/>
              <a:ext cx="1194738" cy="1194738"/>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None/>
              </a:pPr>
              <a:r>
                <a:rPr lang="en-US" sz="1600" b="1" dirty="0">
                  <a:solidFill>
                    <a:schemeClr val="accent4">
                      <a:lumMod val="75000"/>
                    </a:schemeClr>
                  </a:solidFill>
                  <a:latin typeface="Calibri"/>
                  <a:ea typeface="Calibri"/>
                  <a:cs typeface="Calibri"/>
                  <a:sym typeface="Calibri"/>
                </a:rPr>
                <a:t>La pastoral de </a:t>
              </a:r>
              <a:r>
                <a:rPr lang="en-US" sz="1600" b="1" dirty="0" err="1">
                  <a:solidFill>
                    <a:schemeClr val="accent4">
                      <a:lumMod val="75000"/>
                    </a:schemeClr>
                  </a:solidFill>
                  <a:latin typeface="Calibri"/>
                  <a:ea typeface="Calibri"/>
                  <a:cs typeface="Calibri"/>
                  <a:sym typeface="Calibri"/>
                </a:rPr>
                <a:t>adultos</a:t>
              </a:r>
              <a:r>
                <a:rPr lang="en-US" sz="1600" b="1" dirty="0">
                  <a:solidFill>
                    <a:schemeClr val="accent4">
                      <a:lumMod val="75000"/>
                    </a:schemeClr>
                  </a:solidFill>
                  <a:latin typeface="Calibri"/>
                  <a:ea typeface="Calibri"/>
                  <a:cs typeface="Calibri"/>
                  <a:sym typeface="Calibri"/>
                </a:rPr>
                <a:t> </a:t>
              </a:r>
              <a:r>
                <a:rPr lang="en-US" sz="1600" b="1" dirty="0" err="1">
                  <a:solidFill>
                    <a:schemeClr val="accent4">
                      <a:lumMod val="75000"/>
                    </a:schemeClr>
                  </a:solidFill>
                  <a:latin typeface="Calibri"/>
                  <a:ea typeface="Calibri"/>
                  <a:cs typeface="Calibri"/>
                  <a:sym typeface="Calibri"/>
                </a:rPr>
                <a:t>mayores</a:t>
              </a:r>
              <a:r>
                <a:rPr lang="en-US" sz="1600" b="1" dirty="0">
                  <a:solidFill>
                    <a:schemeClr val="accent4">
                      <a:lumMod val="75000"/>
                    </a:schemeClr>
                  </a:solidFill>
                  <a:latin typeface="Calibri"/>
                  <a:ea typeface="Calibri"/>
                  <a:cs typeface="Calibri"/>
                  <a:sym typeface="Calibri"/>
                </a:rPr>
                <a:t> es </a:t>
              </a:r>
              <a:r>
                <a:rPr lang="en-US" sz="1600" b="1" dirty="0" err="1">
                  <a:solidFill>
                    <a:schemeClr val="accent4">
                      <a:lumMod val="75000"/>
                    </a:schemeClr>
                  </a:solidFill>
                  <a:latin typeface="Calibri"/>
                  <a:ea typeface="Calibri"/>
                  <a:cs typeface="Calibri"/>
                  <a:sym typeface="Calibri"/>
                </a:rPr>
                <a:t>una</a:t>
              </a:r>
              <a:r>
                <a:rPr lang="en-US" sz="1600" b="1" dirty="0">
                  <a:solidFill>
                    <a:schemeClr val="accent4">
                      <a:lumMod val="75000"/>
                    </a:schemeClr>
                  </a:solidFill>
                  <a:latin typeface="Calibri"/>
                  <a:ea typeface="Calibri"/>
                  <a:cs typeface="Calibri"/>
                  <a:sym typeface="Calibri"/>
                </a:rPr>
                <a:t> pastoral de conjunto.</a:t>
              </a:r>
              <a:endParaRPr sz="1600" b="1" dirty="0">
                <a:solidFill>
                  <a:schemeClr val="accent4">
                    <a:lumMod val="75000"/>
                  </a:schemeClr>
                </a:solidFill>
                <a:latin typeface="Calibri"/>
                <a:ea typeface="Calibri"/>
                <a:cs typeface="Calibri"/>
                <a:sym typeface="Calibri"/>
              </a:endParaRPr>
            </a:p>
          </p:txBody>
        </p:sp>
      </p:grpSp>
      <p:pic>
        <p:nvPicPr>
          <p:cNvPr id="319" name="Google Shape;319;p12" descr="Dimensión Familia CEM"/>
          <p:cNvPicPr preferRelativeResize="0"/>
          <p:nvPr/>
        </p:nvPicPr>
        <p:blipFill rotWithShape="1">
          <a:blip r:embed="rId3">
            <a:alphaModFix/>
          </a:blip>
          <a:srcRect l="27629" t="13216" r="28282" b="14490"/>
          <a:stretch/>
        </p:blipFill>
        <p:spPr>
          <a:xfrm>
            <a:off x="7558639" y="4077072"/>
            <a:ext cx="1408112" cy="2420867"/>
          </a:xfrm>
          <a:prstGeom prst="rect">
            <a:avLst/>
          </a:prstGeom>
          <a:noFill/>
          <a:ln>
            <a:noFill/>
          </a:ln>
        </p:spPr>
      </p:pic>
      <p:pic>
        <p:nvPicPr>
          <p:cNvPr id="320" name="Google Shape;320;p12"/>
          <p:cNvPicPr preferRelativeResize="0"/>
          <p:nvPr/>
        </p:nvPicPr>
        <p:blipFill rotWithShape="1">
          <a:blip r:embed="rId4">
            <a:alphaModFix/>
          </a:blip>
          <a:srcRect/>
          <a:stretch/>
        </p:blipFill>
        <p:spPr>
          <a:xfrm>
            <a:off x="467544" y="908720"/>
            <a:ext cx="886192" cy="810532"/>
          </a:xfrm>
          <a:prstGeom prst="rect">
            <a:avLst/>
          </a:prstGeom>
          <a:noFill/>
          <a:ln>
            <a:noFill/>
          </a:ln>
        </p:spPr>
      </p:pic>
      <p:sp>
        <p:nvSpPr>
          <p:cNvPr id="321" name="Google Shape;321;p12"/>
          <p:cNvSpPr/>
          <p:nvPr/>
        </p:nvSpPr>
        <p:spPr>
          <a:xfrm>
            <a:off x="249207" y="6059742"/>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dirty="0">
                <a:solidFill>
                  <a:schemeClr val="dk1"/>
                </a:solidFill>
                <a:latin typeface="Arial"/>
                <a:ea typeface="Arial"/>
                <a:cs typeface="Arial"/>
                <a:sym typeface="Arial"/>
              </a:rPr>
              <a:t>“</a:t>
            </a:r>
            <a:r>
              <a:rPr lang="en-US" sz="1800" i="1" dirty="0" err="1">
                <a:solidFill>
                  <a:schemeClr val="dk1"/>
                </a:solidFill>
                <a:latin typeface="Arial"/>
                <a:ea typeface="Arial"/>
                <a:cs typeface="Arial"/>
                <a:sym typeface="Arial"/>
              </a:rPr>
              <a:t>Acompañar</a:t>
            </a:r>
            <a:r>
              <a:rPr lang="en-US" sz="1800" i="1" dirty="0">
                <a:solidFill>
                  <a:schemeClr val="dk1"/>
                </a:solidFill>
                <a:latin typeface="Arial"/>
                <a:ea typeface="Arial"/>
                <a:cs typeface="Arial"/>
                <a:sym typeface="Arial"/>
              </a:rPr>
              <a:t> para </a:t>
            </a:r>
            <a:r>
              <a:rPr lang="en-US" sz="1800" i="1" dirty="0" err="1">
                <a:solidFill>
                  <a:schemeClr val="dk1"/>
                </a:solidFill>
                <a:latin typeface="Arial"/>
                <a:ea typeface="Arial"/>
                <a:cs typeface="Arial"/>
                <a:sym typeface="Arial"/>
              </a:rPr>
              <a:t>dignificar</a:t>
            </a:r>
            <a:r>
              <a:rPr lang="en-US" sz="1800" i="1" dirty="0">
                <a:solidFill>
                  <a:schemeClr val="dk1"/>
                </a:solidFill>
                <a:latin typeface="Arial"/>
                <a:ea typeface="Arial"/>
                <a:cs typeface="Arial"/>
                <a:sym typeface="Arial"/>
              </a:rPr>
              <a:t>”</a:t>
            </a:r>
            <a:endParaRPr sz="1800" dirty="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3"/>
          <p:cNvSpPr txBox="1"/>
          <p:nvPr/>
        </p:nvSpPr>
        <p:spPr>
          <a:xfrm>
            <a:off x="-1" y="0"/>
            <a:ext cx="9144000" cy="800219"/>
          </a:xfrm>
          <a:prstGeom prst="rect">
            <a:avLst/>
          </a:prstGeom>
          <a:solidFill>
            <a:srgbClr val="F7CAAC"/>
          </a:solidFill>
          <a:ln w="9525" cap="flat" cmpd="sng">
            <a:solidFill>
              <a:srgbClr val="FBE4D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a:ea typeface="Calibri"/>
                <a:cs typeface="Calibri"/>
                <a:sym typeface="Calibri"/>
              </a:rPr>
              <a:t>La pastoral de adultos mayores es una pastoral simbólica.</a:t>
            </a:r>
            <a:endParaRPr sz="2800">
              <a:solidFill>
                <a:schemeClr val="dk1"/>
              </a:solidFill>
              <a:latin typeface="Calibri"/>
              <a:ea typeface="Calibri"/>
              <a:cs typeface="Calibri"/>
              <a:sym typeface="Calibri"/>
            </a:endParaRPr>
          </a:p>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327" name="Google Shape;327;p13"/>
          <p:cNvPicPr preferRelativeResize="0"/>
          <p:nvPr/>
        </p:nvPicPr>
        <p:blipFill rotWithShape="1">
          <a:blip r:embed="rId3">
            <a:alphaModFix/>
          </a:blip>
          <a:srcRect l="7601" t="3559" r="6339" b="6469"/>
          <a:stretch/>
        </p:blipFill>
        <p:spPr>
          <a:xfrm>
            <a:off x="7424880" y="4895958"/>
            <a:ext cx="1584176" cy="1656184"/>
          </a:xfrm>
          <a:prstGeom prst="rect">
            <a:avLst/>
          </a:prstGeom>
          <a:noFill/>
          <a:ln>
            <a:noFill/>
          </a:ln>
        </p:spPr>
      </p:pic>
      <p:pic>
        <p:nvPicPr>
          <p:cNvPr id="328" name="Google Shape;328;p13"/>
          <p:cNvPicPr preferRelativeResize="0"/>
          <p:nvPr/>
        </p:nvPicPr>
        <p:blipFill rotWithShape="1">
          <a:blip r:embed="rId4">
            <a:alphaModFix/>
          </a:blip>
          <a:srcRect/>
          <a:stretch/>
        </p:blipFill>
        <p:spPr>
          <a:xfrm>
            <a:off x="251520" y="4856329"/>
            <a:ext cx="1711802" cy="1565654"/>
          </a:xfrm>
          <a:prstGeom prst="rect">
            <a:avLst/>
          </a:prstGeom>
          <a:noFill/>
          <a:ln>
            <a:noFill/>
          </a:ln>
        </p:spPr>
      </p:pic>
      <p:sp>
        <p:nvSpPr>
          <p:cNvPr id="329" name="Google Shape;329;p13" descr="Favor de revisar"/>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13"/>
          <p:cNvSpPr txBox="1"/>
          <p:nvPr/>
        </p:nvSpPr>
        <p:spPr>
          <a:xfrm>
            <a:off x="0" y="3033180"/>
            <a:ext cx="9143999" cy="1446550"/>
          </a:xfrm>
          <a:prstGeom prst="rect">
            <a:avLst/>
          </a:prstGeom>
          <a:solidFill>
            <a:srgbClr val="FBE4D4"/>
          </a:solid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200">
                <a:solidFill>
                  <a:schemeClr val="dk1"/>
                </a:solidFill>
                <a:latin typeface="Calibri"/>
                <a:ea typeface="Calibri"/>
                <a:cs typeface="Calibri"/>
                <a:sym typeface="Calibri"/>
              </a:rPr>
              <a:t>Los signos tienen un papel importante en la evangelización, son un valioso recurso ya que son una forma de relacionarse con el exterior y trascender el tiempo y el espacio. Los símbolos, por ejemplo, son elementos que unen a las personas y las reintegran a una realidad (C. Martínez Assad). </a:t>
            </a:r>
            <a:endParaRPr sz="2200">
              <a:solidFill>
                <a:schemeClr val="dk1"/>
              </a:solidFill>
              <a:latin typeface="Calibri"/>
              <a:ea typeface="Calibri"/>
              <a:cs typeface="Calibri"/>
              <a:sym typeface="Calibri"/>
            </a:endParaRPr>
          </a:p>
        </p:txBody>
      </p:sp>
      <p:pic>
        <p:nvPicPr>
          <p:cNvPr id="331" name="Google Shape;331;p13"/>
          <p:cNvPicPr preferRelativeResize="0"/>
          <p:nvPr/>
        </p:nvPicPr>
        <p:blipFill rotWithShape="1">
          <a:blip r:embed="rId5">
            <a:alphaModFix/>
          </a:blip>
          <a:srcRect b="62788"/>
          <a:stretch/>
        </p:blipFill>
        <p:spPr>
          <a:xfrm>
            <a:off x="4587604" y="996670"/>
            <a:ext cx="3771224" cy="1871083"/>
          </a:xfrm>
          <a:prstGeom prst="rect">
            <a:avLst/>
          </a:prstGeom>
          <a:noFill/>
          <a:ln>
            <a:noFill/>
          </a:ln>
        </p:spPr>
      </p:pic>
      <p:pic>
        <p:nvPicPr>
          <p:cNvPr id="332" name="Google Shape;332;p13"/>
          <p:cNvPicPr preferRelativeResize="0"/>
          <p:nvPr/>
        </p:nvPicPr>
        <p:blipFill rotWithShape="1">
          <a:blip r:embed="rId6">
            <a:alphaModFix/>
          </a:blip>
          <a:srcRect t="6950" b="56594"/>
          <a:stretch/>
        </p:blipFill>
        <p:spPr>
          <a:xfrm>
            <a:off x="460375" y="1012105"/>
            <a:ext cx="3932194" cy="1855649"/>
          </a:xfrm>
          <a:prstGeom prst="rect">
            <a:avLst/>
          </a:prstGeom>
          <a:noFill/>
          <a:ln>
            <a:noFill/>
          </a:ln>
        </p:spPr>
      </p:pic>
      <p:pic>
        <p:nvPicPr>
          <p:cNvPr id="333" name="Google Shape;333;p13"/>
          <p:cNvPicPr preferRelativeResize="0"/>
          <p:nvPr/>
        </p:nvPicPr>
        <p:blipFill rotWithShape="1">
          <a:blip r:embed="rId7">
            <a:alphaModFix/>
          </a:blip>
          <a:srcRect/>
          <a:stretch/>
        </p:blipFill>
        <p:spPr>
          <a:xfrm>
            <a:off x="2151815" y="4750742"/>
            <a:ext cx="5116106" cy="194661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14" descr="https://pgp.org.mx/wp-content/uploads/2021/05/pgp-logo-cristo.jpg"/>
          <p:cNvPicPr preferRelativeResize="0"/>
          <p:nvPr/>
        </p:nvPicPr>
        <p:blipFill rotWithShape="1">
          <a:blip r:embed="rId3">
            <a:alphaModFix/>
          </a:blip>
          <a:srcRect/>
          <a:stretch/>
        </p:blipFill>
        <p:spPr>
          <a:xfrm>
            <a:off x="3194314" y="1142937"/>
            <a:ext cx="2420427" cy="4073403"/>
          </a:xfrm>
          <a:prstGeom prst="rect">
            <a:avLst/>
          </a:prstGeom>
          <a:noFill/>
          <a:ln>
            <a:noFill/>
          </a:ln>
        </p:spPr>
      </p:pic>
      <p:grpSp>
        <p:nvGrpSpPr>
          <p:cNvPr id="339" name="Google Shape;339;p14"/>
          <p:cNvGrpSpPr/>
          <p:nvPr/>
        </p:nvGrpSpPr>
        <p:grpSpPr>
          <a:xfrm>
            <a:off x="1439980" y="1052079"/>
            <a:ext cx="5580292" cy="3505644"/>
            <a:chOff x="1439980" y="1052079"/>
            <a:chExt cx="5580292" cy="3505644"/>
          </a:xfrm>
        </p:grpSpPr>
        <p:pic>
          <p:nvPicPr>
            <p:cNvPr id="340" name="Google Shape;340;p14" descr="https://pgp.org.mx/wp-content/uploads/2021/05/iconos-1-manos-1.png"/>
            <p:cNvPicPr preferRelativeResize="0"/>
            <p:nvPr/>
          </p:nvPicPr>
          <p:blipFill rotWithShape="1">
            <a:blip r:embed="rId4">
              <a:alphaModFix/>
            </a:blip>
            <a:srcRect/>
            <a:stretch/>
          </p:blipFill>
          <p:spPr>
            <a:xfrm>
              <a:off x="2450564" y="1052079"/>
              <a:ext cx="1296801" cy="1296801"/>
            </a:xfrm>
            <a:prstGeom prst="rect">
              <a:avLst/>
            </a:prstGeom>
            <a:noFill/>
            <a:ln>
              <a:noFill/>
            </a:ln>
          </p:spPr>
        </p:pic>
        <p:pic>
          <p:nvPicPr>
            <p:cNvPr id="341" name="Google Shape;341;p14" descr="https://pgp.org.mx/wp-content/uploads/2021/05/iconos-2-jesus-1.png"/>
            <p:cNvPicPr preferRelativeResize="0"/>
            <p:nvPr/>
          </p:nvPicPr>
          <p:blipFill rotWithShape="1">
            <a:blip r:embed="rId5">
              <a:alphaModFix/>
            </a:blip>
            <a:srcRect/>
            <a:stretch/>
          </p:blipFill>
          <p:spPr>
            <a:xfrm>
              <a:off x="4955677" y="1057245"/>
              <a:ext cx="1219627" cy="1219627"/>
            </a:xfrm>
            <a:prstGeom prst="rect">
              <a:avLst/>
            </a:prstGeom>
            <a:noFill/>
            <a:ln>
              <a:noFill/>
            </a:ln>
          </p:spPr>
        </p:pic>
        <p:pic>
          <p:nvPicPr>
            <p:cNvPr id="342" name="Google Shape;342;p14" descr="https://pgp.org.mx/wp-content/uploads/2021/05/iconos-3-iglesia-1.png"/>
            <p:cNvPicPr preferRelativeResize="0"/>
            <p:nvPr/>
          </p:nvPicPr>
          <p:blipFill rotWithShape="1">
            <a:blip r:embed="rId6">
              <a:alphaModFix/>
            </a:blip>
            <a:srcRect/>
            <a:stretch/>
          </p:blipFill>
          <p:spPr>
            <a:xfrm>
              <a:off x="1439980" y="1929693"/>
              <a:ext cx="1368152" cy="1368152"/>
            </a:xfrm>
            <a:prstGeom prst="rect">
              <a:avLst/>
            </a:prstGeom>
            <a:noFill/>
            <a:ln>
              <a:noFill/>
            </a:ln>
          </p:spPr>
        </p:pic>
        <p:pic>
          <p:nvPicPr>
            <p:cNvPr id="343" name="Google Shape;343;p14" descr="https://pgp.org.mx/wp-content/uploads/2021/05/iconos-4-misioneros-1.png"/>
            <p:cNvPicPr preferRelativeResize="0"/>
            <p:nvPr/>
          </p:nvPicPr>
          <p:blipFill rotWithShape="1">
            <a:blip r:embed="rId7">
              <a:alphaModFix/>
            </a:blip>
            <a:srcRect/>
            <a:stretch/>
          </p:blipFill>
          <p:spPr>
            <a:xfrm>
              <a:off x="5748798" y="1978032"/>
              <a:ext cx="1271474" cy="1271474"/>
            </a:xfrm>
            <a:prstGeom prst="rect">
              <a:avLst/>
            </a:prstGeom>
            <a:noFill/>
            <a:ln>
              <a:noFill/>
            </a:ln>
          </p:spPr>
        </p:pic>
        <p:pic>
          <p:nvPicPr>
            <p:cNvPr id="344" name="Google Shape;344;p14" descr="https://pgp.org.mx/wp-content/uploads/2021/05/iconos-5-familia-1.png"/>
            <p:cNvPicPr preferRelativeResize="0"/>
            <p:nvPr/>
          </p:nvPicPr>
          <p:blipFill rotWithShape="1">
            <a:blip r:embed="rId8">
              <a:alphaModFix/>
            </a:blip>
            <a:srcRect/>
            <a:stretch/>
          </p:blipFill>
          <p:spPr>
            <a:xfrm>
              <a:off x="1971874" y="3165615"/>
              <a:ext cx="1392108" cy="1392108"/>
            </a:xfrm>
            <a:prstGeom prst="rect">
              <a:avLst/>
            </a:prstGeom>
            <a:noFill/>
            <a:ln>
              <a:noFill/>
            </a:ln>
          </p:spPr>
        </p:pic>
        <p:pic>
          <p:nvPicPr>
            <p:cNvPr id="345" name="Google Shape;345;p14" descr="https://pgp.org.mx/wp-content/uploads/2021/05/iconos-corazon-1.png"/>
            <p:cNvPicPr preferRelativeResize="0"/>
            <p:nvPr/>
          </p:nvPicPr>
          <p:blipFill rotWithShape="1">
            <a:blip r:embed="rId9">
              <a:alphaModFix/>
            </a:blip>
            <a:srcRect/>
            <a:stretch/>
          </p:blipFill>
          <p:spPr>
            <a:xfrm>
              <a:off x="5405450" y="3233134"/>
              <a:ext cx="1315947" cy="1315947"/>
            </a:xfrm>
            <a:prstGeom prst="rect">
              <a:avLst/>
            </a:prstGeom>
            <a:noFill/>
            <a:ln>
              <a:noFill/>
            </a:ln>
          </p:spPr>
        </p:pic>
      </p:grpSp>
      <p:sp>
        <p:nvSpPr>
          <p:cNvPr id="346" name="Google Shape;346;p14"/>
          <p:cNvSpPr txBox="1"/>
          <p:nvPr/>
        </p:nvSpPr>
        <p:spPr>
          <a:xfrm>
            <a:off x="51932" y="1236628"/>
            <a:ext cx="227105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Anuncia y construye la dignidad humana </a:t>
            </a:r>
            <a:endParaRPr sz="1800">
              <a:solidFill>
                <a:schemeClr val="dk1"/>
              </a:solidFill>
              <a:latin typeface="Calibri"/>
              <a:ea typeface="Calibri"/>
              <a:cs typeface="Calibri"/>
              <a:sym typeface="Calibri"/>
            </a:endParaRPr>
          </a:p>
        </p:txBody>
      </p:sp>
      <p:sp>
        <p:nvSpPr>
          <p:cNvPr id="347" name="Google Shape;347;p14"/>
          <p:cNvSpPr txBox="1"/>
          <p:nvPr/>
        </p:nvSpPr>
        <p:spPr>
          <a:xfrm>
            <a:off x="6384535" y="1142937"/>
            <a:ext cx="247511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Comprometida con la paz y las causas sociales </a:t>
            </a:r>
            <a:endParaRPr sz="1800">
              <a:solidFill>
                <a:schemeClr val="dk1"/>
              </a:solidFill>
              <a:latin typeface="Calibri"/>
              <a:ea typeface="Calibri"/>
              <a:cs typeface="Calibri"/>
              <a:sym typeface="Calibri"/>
            </a:endParaRPr>
          </a:p>
        </p:txBody>
      </p:sp>
      <p:sp>
        <p:nvSpPr>
          <p:cNvPr id="348" name="Google Shape;348;p14"/>
          <p:cNvSpPr txBox="1"/>
          <p:nvPr/>
        </p:nvSpPr>
        <p:spPr>
          <a:xfrm>
            <a:off x="179988" y="2535986"/>
            <a:ext cx="129566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Una Iglesia pueblo</a:t>
            </a:r>
            <a:endParaRPr sz="1800">
              <a:solidFill>
                <a:schemeClr val="dk1"/>
              </a:solidFill>
              <a:latin typeface="Calibri"/>
              <a:ea typeface="Calibri"/>
              <a:cs typeface="Calibri"/>
              <a:sym typeface="Calibri"/>
            </a:endParaRPr>
          </a:p>
        </p:txBody>
      </p:sp>
      <p:sp>
        <p:nvSpPr>
          <p:cNvPr id="349" name="Google Shape;349;p14"/>
          <p:cNvSpPr txBox="1"/>
          <p:nvPr/>
        </p:nvSpPr>
        <p:spPr>
          <a:xfrm>
            <a:off x="7154329" y="2400363"/>
            <a:ext cx="187220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Misionera y evangelizadora </a:t>
            </a:r>
            <a:endParaRPr sz="1800">
              <a:solidFill>
                <a:schemeClr val="dk1"/>
              </a:solidFill>
              <a:latin typeface="Calibri"/>
              <a:ea typeface="Calibri"/>
              <a:cs typeface="Calibri"/>
              <a:sym typeface="Calibri"/>
            </a:endParaRPr>
          </a:p>
        </p:txBody>
      </p:sp>
      <p:sp>
        <p:nvSpPr>
          <p:cNvPr id="350" name="Google Shape;350;p14"/>
          <p:cNvSpPr txBox="1"/>
          <p:nvPr/>
        </p:nvSpPr>
        <p:spPr>
          <a:xfrm>
            <a:off x="6676343" y="3860681"/>
            <a:ext cx="2446608"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Con la tarea de hacer un país lleno de esperanza, alegría y vida plena.</a:t>
            </a:r>
            <a:endParaRPr/>
          </a:p>
        </p:txBody>
      </p:sp>
      <p:sp>
        <p:nvSpPr>
          <p:cNvPr id="351" name="Google Shape;351;p14"/>
          <p:cNvSpPr/>
          <p:nvPr/>
        </p:nvSpPr>
        <p:spPr>
          <a:xfrm>
            <a:off x="215516" y="3756396"/>
            <a:ext cx="194421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Por una iglesia compasiva y testigo de la redención.</a:t>
            </a:r>
            <a:endParaRPr sz="1800">
              <a:solidFill>
                <a:schemeClr val="dk1"/>
              </a:solidFill>
              <a:latin typeface="Calibri"/>
              <a:ea typeface="Calibri"/>
              <a:cs typeface="Calibri"/>
              <a:sym typeface="Calibri"/>
            </a:endParaRPr>
          </a:p>
        </p:txBody>
      </p:sp>
      <p:sp>
        <p:nvSpPr>
          <p:cNvPr id="352" name="Google Shape;352;p14"/>
          <p:cNvSpPr txBox="1"/>
          <p:nvPr/>
        </p:nvSpPr>
        <p:spPr>
          <a:xfrm>
            <a:off x="-10751" y="5279891"/>
            <a:ext cx="9150491" cy="1569660"/>
          </a:xfrm>
          <a:prstGeom prst="rect">
            <a:avLst/>
          </a:prstGeom>
          <a:solidFill>
            <a:srgbClr val="A8D08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En las dimensiones de la persona: física, espiritual, social, y psicológicas  </a:t>
            </a:r>
            <a:endParaRPr/>
          </a:p>
          <a:p>
            <a:pPr marL="342900" marR="0" lvl="0" indent="-3429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Con visión global    </a:t>
            </a:r>
            <a:endParaRPr/>
          </a:p>
          <a:p>
            <a:pPr marL="342900" marR="0" lvl="0" indent="-3429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Con atención especifica </a:t>
            </a:r>
            <a:endParaRPr/>
          </a:p>
          <a:p>
            <a:pPr marL="342900" marR="0" lvl="0" indent="-190500" algn="l" rtl="0">
              <a:spcBef>
                <a:spcPts val="0"/>
              </a:spcBef>
              <a:spcAft>
                <a:spcPts val="0"/>
              </a:spcAft>
              <a:buClr>
                <a:schemeClr val="dk1"/>
              </a:buClr>
              <a:buSzPts val="2400"/>
              <a:buFont typeface="Arial"/>
              <a:buNone/>
            </a:pPr>
            <a:endParaRPr sz="2400">
              <a:solidFill>
                <a:schemeClr val="dk1"/>
              </a:solidFill>
              <a:latin typeface="Calibri"/>
              <a:ea typeface="Calibri"/>
              <a:cs typeface="Calibri"/>
              <a:sym typeface="Calibri"/>
            </a:endParaRPr>
          </a:p>
        </p:txBody>
      </p:sp>
      <p:sp>
        <p:nvSpPr>
          <p:cNvPr id="353" name="Google Shape;353;p14"/>
          <p:cNvSpPr txBox="1"/>
          <p:nvPr/>
        </p:nvSpPr>
        <p:spPr>
          <a:xfrm>
            <a:off x="0" y="-27384"/>
            <a:ext cx="9144000" cy="1077218"/>
          </a:xfrm>
          <a:prstGeom prst="rect">
            <a:avLst/>
          </a:prstGeom>
          <a:gradFill>
            <a:gsLst>
              <a:gs pos="0">
                <a:srgbClr val="4B732F"/>
              </a:gs>
              <a:gs pos="48000">
                <a:srgbClr val="73B148"/>
              </a:gs>
              <a:gs pos="100000">
                <a:srgbClr val="A8D08C"/>
              </a:gs>
            </a:gsLst>
            <a:lin ang="16200000" scaled="0"/>
          </a:gra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lt1"/>
                </a:solidFill>
                <a:latin typeface="Calibri"/>
                <a:ea typeface="Calibri"/>
                <a:cs typeface="Calibri"/>
                <a:sym typeface="Calibri"/>
              </a:rPr>
              <a:t>Las dimensiones como espacio que acompaña y atiende con visión global y especifica  </a:t>
            </a:r>
            <a:endParaRPr sz="3200">
              <a:solidFill>
                <a:schemeClr val="lt1"/>
              </a:solidFill>
              <a:latin typeface="Calibri"/>
              <a:ea typeface="Calibri"/>
              <a:cs typeface="Calibri"/>
              <a:sym typeface="Calibri"/>
            </a:endParaRPr>
          </a:p>
        </p:txBody>
      </p:sp>
      <p:pic>
        <p:nvPicPr>
          <p:cNvPr id="354" name="Google Shape;354;p14"/>
          <p:cNvPicPr preferRelativeResize="0"/>
          <p:nvPr/>
        </p:nvPicPr>
        <p:blipFill rotWithShape="1">
          <a:blip r:embed="rId10">
            <a:alphaModFix/>
          </a:blip>
          <a:srcRect/>
          <a:stretch/>
        </p:blipFill>
        <p:spPr>
          <a:xfrm>
            <a:off x="6948264" y="5874997"/>
            <a:ext cx="804055" cy="735407"/>
          </a:xfrm>
          <a:prstGeom prst="rect">
            <a:avLst/>
          </a:prstGeom>
          <a:noFill/>
          <a:ln>
            <a:noFill/>
          </a:ln>
        </p:spPr>
      </p:pic>
      <p:pic>
        <p:nvPicPr>
          <p:cNvPr id="355" name="Google Shape;355;p14"/>
          <p:cNvPicPr preferRelativeResize="0"/>
          <p:nvPr/>
        </p:nvPicPr>
        <p:blipFill rotWithShape="1">
          <a:blip r:embed="rId11">
            <a:alphaModFix/>
          </a:blip>
          <a:srcRect/>
          <a:stretch/>
        </p:blipFill>
        <p:spPr>
          <a:xfrm>
            <a:off x="8219574" y="5834462"/>
            <a:ext cx="452911" cy="77594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10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5"/>
          <p:cNvSpPr txBox="1">
            <a:spLocks noGrp="1"/>
          </p:cNvSpPr>
          <p:nvPr>
            <p:ph type="title"/>
          </p:nvPr>
        </p:nvSpPr>
        <p:spPr>
          <a:xfrm>
            <a:off x="0" y="0"/>
            <a:ext cx="9144000" cy="1124744"/>
          </a:xfrm>
          <a:prstGeom prst="rect">
            <a:avLst/>
          </a:prstGeom>
          <a:gradFill>
            <a:gsLst>
              <a:gs pos="0">
                <a:srgbClr val="FFC647"/>
              </a:gs>
              <a:gs pos="50000">
                <a:srgbClr val="FFC600"/>
              </a:gs>
              <a:gs pos="100000">
                <a:srgbClr val="E3B400"/>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lvl="1" indent="0" algn="ctr" rtl="0">
              <a:spcBef>
                <a:spcPts val="0"/>
              </a:spcBef>
              <a:spcAft>
                <a:spcPts val="0"/>
              </a:spcAft>
              <a:buNone/>
            </a:pPr>
            <a:r>
              <a:rPr lang="en-US" sz="3200">
                <a:solidFill>
                  <a:schemeClr val="dk1"/>
                </a:solidFill>
                <a:latin typeface="Calibri"/>
                <a:ea typeface="Calibri"/>
                <a:cs typeface="Calibri"/>
                <a:sym typeface="Calibri"/>
              </a:rPr>
              <a:t>Enfoque pastoral  desde el II Sínodo diocesano  de Guadalajara (1989-1995)</a:t>
            </a:r>
            <a:endParaRPr sz="3200">
              <a:solidFill>
                <a:schemeClr val="dk1"/>
              </a:solidFill>
            </a:endParaRPr>
          </a:p>
        </p:txBody>
      </p:sp>
      <p:pic>
        <p:nvPicPr>
          <p:cNvPr id="361" name="Google Shape;361;p15"/>
          <p:cNvPicPr preferRelativeResize="0"/>
          <p:nvPr/>
        </p:nvPicPr>
        <p:blipFill rotWithShape="1">
          <a:blip r:embed="rId3">
            <a:alphaModFix/>
          </a:blip>
          <a:srcRect/>
          <a:stretch/>
        </p:blipFill>
        <p:spPr>
          <a:xfrm>
            <a:off x="8028384" y="6002844"/>
            <a:ext cx="886192" cy="810532"/>
          </a:xfrm>
          <a:prstGeom prst="rect">
            <a:avLst/>
          </a:prstGeom>
          <a:noFill/>
          <a:ln>
            <a:noFill/>
          </a:ln>
        </p:spPr>
      </p:pic>
      <p:sp>
        <p:nvSpPr>
          <p:cNvPr id="362" name="Google Shape;362;p15"/>
          <p:cNvSpPr txBox="1"/>
          <p:nvPr/>
        </p:nvSpPr>
        <p:spPr>
          <a:xfrm>
            <a:off x="6083935" y="1701165"/>
            <a:ext cx="2742565" cy="584775"/>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a:t>
            </a:r>
            <a:br>
              <a:rPr lang="en-US" sz="1600" b="0" i="0" u="none" strike="noStrike" cap="none">
                <a:solidFill>
                  <a:schemeClr val="dk1"/>
                </a:solidFill>
                <a:latin typeface="Calibri"/>
                <a:ea typeface="Calibri"/>
                <a:cs typeface="Calibri"/>
                <a:sym typeface="Calibri"/>
              </a:rPr>
            </a:br>
            <a:endParaRPr sz="1600" b="0" i="0" u="none" strike="noStrike" cap="none">
              <a:solidFill>
                <a:schemeClr val="dk1"/>
              </a:solidFill>
              <a:latin typeface="Calibri"/>
              <a:ea typeface="Calibri"/>
              <a:cs typeface="Calibri"/>
              <a:sym typeface="Calibri"/>
            </a:endParaRPr>
          </a:p>
        </p:txBody>
      </p:sp>
      <p:grpSp>
        <p:nvGrpSpPr>
          <p:cNvPr id="363" name="Google Shape;363;p15"/>
          <p:cNvGrpSpPr/>
          <p:nvPr/>
        </p:nvGrpSpPr>
        <p:grpSpPr>
          <a:xfrm>
            <a:off x="467545" y="1282717"/>
            <a:ext cx="8358955" cy="5228671"/>
            <a:chOff x="1" y="13956"/>
            <a:chExt cx="8358955" cy="5228671"/>
          </a:xfrm>
        </p:grpSpPr>
        <p:sp>
          <p:nvSpPr>
            <p:cNvPr id="364" name="Google Shape;364;p15"/>
            <p:cNvSpPr/>
            <p:nvPr/>
          </p:nvSpPr>
          <p:spPr>
            <a:xfrm rot="5400000">
              <a:off x="-263854" y="386962"/>
              <a:ext cx="1759030" cy="1231321"/>
            </a:xfrm>
            <a:prstGeom prst="chevron">
              <a:avLst>
                <a:gd name="adj" fmla="val 50000"/>
              </a:avLst>
            </a:prstGeom>
            <a:gradFill>
              <a:gsLst>
                <a:gs pos="0">
                  <a:srgbClr val="F08B54"/>
                </a:gs>
                <a:gs pos="50000">
                  <a:srgbClr val="F67A26"/>
                </a:gs>
                <a:gs pos="100000">
                  <a:srgbClr val="E36A1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5"/>
            <p:cNvSpPr txBox="1"/>
            <p:nvPr/>
          </p:nvSpPr>
          <p:spPr>
            <a:xfrm>
              <a:off x="1" y="738769"/>
              <a:ext cx="1231321" cy="527709"/>
            </a:xfrm>
            <a:prstGeom prst="rect">
              <a:avLst/>
            </a:prstGeom>
            <a:noFill/>
            <a:ln>
              <a:noFill/>
            </a:ln>
          </p:spPr>
          <p:txBody>
            <a:bodyPr spcFirstLastPara="1" wrap="square" lIns="11425" tIns="11425" rIns="11425" bIns="11425"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1400"/>
                <a:buFont typeface="Calibri"/>
                <a:buNone/>
              </a:pPr>
              <a:endParaRPr sz="14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Calibri"/>
                  <a:ea typeface="Calibri"/>
                  <a:cs typeface="Calibri"/>
                  <a:sym typeface="Calibri"/>
                </a:rPr>
                <a:t>Las comisiones Diocesanas </a:t>
              </a:r>
              <a:endParaRPr sz="14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66" name="Google Shape;366;p15"/>
            <p:cNvSpPr/>
            <p:nvPr/>
          </p:nvSpPr>
          <p:spPr>
            <a:xfrm rot="5400000">
              <a:off x="4114001" y="-2868723"/>
              <a:ext cx="1362275" cy="7127634"/>
            </a:xfrm>
            <a:prstGeom prst="round2SameRect">
              <a:avLst>
                <a:gd name="adj1" fmla="val 16667"/>
                <a:gd name="adj2" fmla="val 0"/>
              </a:avLst>
            </a:prstGeom>
            <a:solidFill>
              <a:schemeClr val="lt1">
                <a:alpha val="89803"/>
              </a:schemeClr>
            </a:solidFill>
            <a:ln w="9525"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5"/>
            <p:cNvSpPr txBox="1"/>
            <p:nvPr/>
          </p:nvSpPr>
          <p:spPr>
            <a:xfrm>
              <a:off x="1231322" y="80457"/>
              <a:ext cx="7061133" cy="1229273"/>
            </a:xfrm>
            <a:prstGeom prst="rect">
              <a:avLst/>
            </a:prstGeom>
            <a:noFill/>
            <a:ln>
              <a:noFill/>
            </a:ln>
          </p:spPr>
          <p:txBody>
            <a:bodyPr spcFirstLastPara="1" wrap="square" lIns="99550" tIns="8875" rIns="8875" bIns="8875" anchor="ctr" anchorCtr="0">
              <a:noAutofit/>
            </a:bodyPr>
            <a:lstStyle/>
            <a:p>
              <a:pPr marL="0" marR="0" lvl="0" indent="-88900" algn="l" rtl="0">
                <a:lnSpc>
                  <a:spcPct val="10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S</a:t>
              </a:r>
              <a:r>
                <a:rPr lang="en-US" sz="1400" b="1">
                  <a:solidFill>
                    <a:schemeClr val="dk1"/>
                  </a:solidFill>
                  <a:latin typeface="Calibri"/>
                  <a:ea typeface="Calibri"/>
                  <a:cs typeface="Calibri"/>
                  <a:sym typeface="Calibri"/>
                </a:rPr>
                <a:t>on estructuras creadas para dar respuesta</a:t>
              </a:r>
              <a:r>
                <a:rPr lang="en-US" sz="1400">
                  <a:solidFill>
                    <a:schemeClr val="dk1"/>
                  </a:solidFill>
                  <a:latin typeface="Calibri"/>
                  <a:ea typeface="Calibri"/>
                  <a:cs typeface="Calibri"/>
                  <a:sym typeface="Calibri"/>
                </a:rPr>
                <a:t> a problemas específicos más allá de cualquier circunscripción territorial.</a:t>
              </a:r>
              <a:endParaRPr sz="1400">
                <a:solidFill>
                  <a:schemeClr val="dk1"/>
                </a:solidFill>
                <a:latin typeface="Calibri"/>
                <a:ea typeface="Calibri"/>
                <a:cs typeface="Calibri"/>
                <a:sym typeface="Calibri"/>
              </a:endParaRPr>
            </a:p>
            <a:p>
              <a:pPr marL="114300" marR="0" lvl="1" indent="0" algn="l" rtl="0">
                <a:lnSpc>
                  <a:spcPct val="90000"/>
                </a:lnSpc>
                <a:spcBef>
                  <a:spcPts val="0"/>
                </a:spcBef>
                <a:spcAft>
                  <a:spcPts val="0"/>
                </a:spcAft>
                <a:buClr>
                  <a:schemeClr val="dk1"/>
                </a:buClr>
                <a:buSzPts val="1400"/>
                <a:buFont typeface="Calibri"/>
                <a:buNone/>
              </a:pPr>
              <a:endParaRPr sz="1400" b="0" i="0" u="none" strike="noStrike" cap="none">
                <a:solidFill>
                  <a:schemeClr val="dk1"/>
                </a:solidFill>
                <a:latin typeface="Calibri"/>
                <a:ea typeface="Calibri"/>
                <a:cs typeface="Calibri"/>
                <a:sym typeface="Calibri"/>
              </a:endParaRPr>
            </a:p>
            <a:p>
              <a:pPr marL="0" marR="0" lvl="0" indent="-88900" algn="l" rtl="0">
                <a:lnSpc>
                  <a:spcPct val="100000"/>
                </a:lnSpc>
                <a:spcBef>
                  <a:spcPts val="210"/>
                </a:spcBef>
                <a:spcAft>
                  <a:spcPts val="0"/>
                </a:spcAft>
                <a:buClr>
                  <a:schemeClr val="dk1"/>
                </a:buClr>
                <a:buSzPts val="1400"/>
                <a:buFont typeface="Calibri"/>
                <a:buChar char="•"/>
              </a:pPr>
              <a:r>
                <a:rPr lang="en-US" sz="1400" b="1">
                  <a:solidFill>
                    <a:schemeClr val="dk1"/>
                  </a:solidFill>
                  <a:latin typeface="Calibri"/>
                  <a:ea typeface="Calibri"/>
                  <a:cs typeface="Calibri"/>
                  <a:sym typeface="Calibri"/>
                </a:rPr>
                <a:t>Mediante estos organismos el obisp</a:t>
              </a:r>
              <a:r>
                <a:rPr lang="en-US" sz="1400">
                  <a:solidFill>
                    <a:schemeClr val="dk1"/>
                  </a:solidFill>
                  <a:latin typeface="Calibri"/>
                  <a:ea typeface="Calibri"/>
                  <a:cs typeface="Calibri"/>
                  <a:sym typeface="Calibri"/>
                </a:rPr>
                <a:t>o cuida que los aspectos fundamentales de la acción pastoral crezcan y se fortalezcan (733).</a:t>
              </a:r>
              <a:endParaRPr sz="1400">
                <a:solidFill>
                  <a:schemeClr val="dk1"/>
                </a:solidFill>
                <a:latin typeface="Calibri"/>
                <a:ea typeface="Calibri"/>
                <a:cs typeface="Calibri"/>
                <a:sym typeface="Calibri"/>
              </a:endParaRPr>
            </a:p>
            <a:p>
              <a:pPr marL="114300" marR="0" lvl="1" indent="0" algn="l" rtl="0">
                <a:lnSpc>
                  <a:spcPct val="9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368" name="Google Shape;368;p15"/>
            <p:cNvSpPr/>
            <p:nvPr/>
          </p:nvSpPr>
          <p:spPr>
            <a:xfrm rot="5400000">
              <a:off x="-263854" y="2103940"/>
              <a:ext cx="1759030" cy="1231321"/>
            </a:xfrm>
            <a:prstGeom prst="chevron">
              <a:avLst>
                <a:gd name="adj" fmla="val 50000"/>
              </a:avLst>
            </a:prstGeom>
            <a:gradFill>
              <a:gsLst>
                <a:gs pos="0">
                  <a:srgbClr val="AFAFAF"/>
                </a:gs>
                <a:gs pos="50000">
                  <a:schemeClr val="accent3"/>
                </a:gs>
                <a:gs pos="100000">
                  <a:srgbClr val="919191"/>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5"/>
            <p:cNvSpPr txBox="1"/>
            <p:nvPr/>
          </p:nvSpPr>
          <p:spPr>
            <a:xfrm>
              <a:off x="1" y="2455747"/>
              <a:ext cx="1231321" cy="527709"/>
            </a:xfrm>
            <a:prstGeom prst="rect">
              <a:avLst/>
            </a:prstGeom>
            <a:noFill/>
            <a:ln>
              <a:noFill/>
            </a:ln>
          </p:spPr>
          <p:txBody>
            <a:bodyPr spcFirstLastPara="1" wrap="square" lIns="8875" tIns="8875" rIns="8875" bIns="88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lt1"/>
                </a:buClr>
                <a:buSzPts val="1400"/>
                <a:buFont typeface="Calibri"/>
                <a:buNone/>
              </a:pPr>
              <a:endParaRPr sz="14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Calibri"/>
                  <a:ea typeface="Calibri"/>
                  <a:cs typeface="Calibri"/>
                  <a:sym typeface="Calibri"/>
                </a:rPr>
                <a:t>Presupuesto común</a:t>
              </a:r>
              <a:r>
                <a:rPr lang="en-US" sz="1800" b="1">
                  <a:solidFill>
                    <a:schemeClr val="dk1"/>
                  </a:solidFill>
                  <a:latin typeface="Calibri"/>
                  <a:ea typeface="Calibri"/>
                  <a:cs typeface="Calibri"/>
                  <a:sym typeface="Calibri"/>
                </a:rPr>
                <a:t> </a:t>
              </a:r>
              <a:endParaRPr sz="1800" b="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sp>
          <p:nvSpPr>
            <p:cNvPr id="370" name="Google Shape;370;p15"/>
            <p:cNvSpPr/>
            <p:nvPr/>
          </p:nvSpPr>
          <p:spPr>
            <a:xfrm rot="5400000">
              <a:off x="4086249" y="-1132425"/>
              <a:ext cx="1417778" cy="7127634"/>
            </a:xfrm>
            <a:prstGeom prst="round2SameRect">
              <a:avLst>
                <a:gd name="adj1" fmla="val 16667"/>
                <a:gd name="adj2" fmla="val 0"/>
              </a:avLst>
            </a:prstGeom>
            <a:solidFill>
              <a:schemeClr val="lt1">
                <a:alpha val="89803"/>
              </a:schemeClr>
            </a:solidFill>
            <a:ln w="9525"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5"/>
            <p:cNvSpPr txBox="1"/>
            <p:nvPr/>
          </p:nvSpPr>
          <p:spPr>
            <a:xfrm>
              <a:off x="1231321" y="1791713"/>
              <a:ext cx="7058424" cy="1279358"/>
            </a:xfrm>
            <a:prstGeom prst="rect">
              <a:avLst/>
            </a:prstGeom>
            <a:noFill/>
            <a:ln>
              <a:noFill/>
            </a:ln>
          </p:spPr>
          <p:txBody>
            <a:bodyPr spcFirstLastPara="1" wrap="square" lIns="99550" tIns="8875" rIns="8875" bIns="8875" anchor="ctr" anchorCtr="0">
              <a:noAutofit/>
            </a:bodyPr>
            <a:lstStyle/>
            <a:p>
              <a:pPr marL="0" marR="0" lvl="0" indent="-88900" algn="l" rtl="0">
                <a:lnSpc>
                  <a:spcPct val="10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Tener un </a:t>
              </a:r>
              <a:r>
                <a:rPr lang="en-US" sz="1400" b="1" u="sng">
                  <a:solidFill>
                    <a:schemeClr val="dk1"/>
                  </a:solidFill>
                  <a:latin typeface="Calibri"/>
                  <a:ea typeface="Calibri"/>
                  <a:cs typeface="Calibri"/>
                  <a:sym typeface="Calibri"/>
                </a:rPr>
                <a:t>conocimiento </a:t>
              </a:r>
              <a:r>
                <a:rPr lang="en-US" sz="1400" b="1">
                  <a:solidFill>
                    <a:schemeClr val="dk1"/>
                  </a:solidFill>
                  <a:latin typeface="Calibri"/>
                  <a:ea typeface="Calibri"/>
                  <a:cs typeface="Calibri"/>
                  <a:sym typeface="Calibri"/>
                </a:rPr>
                <a:t>claro de la </a:t>
              </a:r>
              <a:r>
                <a:rPr lang="en-US" sz="1400" b="1" u="sng">
                  <a:solidFill>
                    <a:schemeClr val="dk1"/>
                  </a:solidFill>
                  <a:latin typeface="Calibri"/>
                  <a:ea typeface="Calibri"/>
                  <a:cs typeface="Calibri"/>
                  <a:sym typeface="Calibri"/>
                </a:rPr>
                <a:t>realidad</a:t>
              </a:r>
              <a:r>
                <a:rPr lang="en-US" sz="1400" b="1">
                  <a:solidFill>
                    <a:schemeClr val="dk1"/>
                  </a:solidFill>
                  <a:latin typeface="Calibri"/>
                  <a:ea typeface="Calibri"/>
                  <a:cs typeface="Calibri"/>
                  <a:sym typeface="Calibri"/>
                </a:rPr>
                <a:t> y discernirla a la luz del Evangelio</a:t>
              </a:r>
              <a:r>
                <a:rPr lang="en-US" sz="1400">
                  <a:solidFill>
                    <a:schemeClr val="dk1"/>
                  </a:solidFill>
                  <a:latin typeface="Calibri"/>
                  <a:ea typeface="Calibri"/>
                  <a:cs typeface="Calibri"/>
                  <a:sym typeface="Calibri"/>
                </a:rPr>
                <a:t>.</a:t>
              </a:r>
              <a:endParaRPr sz="14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400">
                <a:solidFill>
                  <a:schemeClr val="dk1"/>
                </a:solidFill>
                <a:latin typeface="Calibri"/>
                <a:ea typeface="Calibri"/>
                <a:cs typeface="Calibri"/>
                <a:sym typeface="Calibri"/>
              </a:endParaRPr>
            </a:p>
            <a:p>
              <a:pPr marL="57150" marR="0" lvl="1" indent="-88900" algn="l" rtl="0">
                <a:lnSpc>
                  <a:spcPct val="100000"/>
                </a:lnSpc>
                <a:spcBef>
                  <a:spcPts val="0"/>
                </a:spcBef>
                <a:spcAft>
                  <a:spcPts val="0"/>
                </a:spcAft>
                <a:buClr>
                  <a:schemeClr val="dk1"/>
                </a:buClr>
                <a:buSzPts val="1400"/>
                <a:buFont typeface="Calibri"/>
                <a:buChar char="•"/>
              </a:pPr>
              <a:r>
                <a:rPr lang="en-US" sz="1400" b="1" i="0" u="none" strike="noStrike" cap="none">
                  <a:solidFill>
                    <a:schemeClr val="dk1"/>
                  </a:solidFill>
                  <a:latin typeface="Calibri"/>
                  <a:ea typeface="Calibri"/>
                  <a:cs typeface="Calibri"/>
                  <a:sym typeface="Calibri"/>
                </a:rPr>
                <a:t>Promover</a:t>
              </a:r>
              <a:r>
                <a:rPr lang="en-US" sz="1400" b="0" i="0" u="none" strike="noStrike" cap="none">
                  <a:solidFill>
                    <a:schemeClr val="dk1"/>
                  </a:solidFill>
                  <a:latin typeface="Calibri"/>
                  <a:ea typeface="Calibri"/>
                  <a:cs typeface="Calibri"/>
                  <a:sym typeface="Calibri"/>
                </a:rPr>
                <a:t> una </a:t>
              </a:r>
              <a:r>
                <a:rPr lang="en-US" sz="1400" b="0" i="0" u="sng" strike="noStrike" cap="none">
                  <a:solidFill>
                    <a:schemeClr val="dk1"/>
                  </a:solidFill>
                  <a:latin typeface="Calibri"/>
                  <a:ea typeface="Calibri"/>
                  <a:cs typeface="Calibri"/>
                  <a:sym typeface="Calibri"/>
                </a:rPr>
                <a:t>evangelización </a:t>
              </a:r>
              <a:r>
                <a:rPr lang="en-US" sz="1400" b="0" i="0" u="none" strike="noStrike" cap="none">
                  <a:solidFill>
                    <a:schemeClr val="dk1"/>
                  </a:solidFill>
                  <a:latin typeface="Calibri"/>
                  <a:ea typeface="Calibri"/>
                  <a:cs typeface="Calibri"/>
                  <a:sym typeface="Calibri"/>
                </a:rPr>
                <a:t>que libere y </a:t>
              </a:r>
              <a:r>
                <a:rPr lang="en-US" sz="1400" b="1" i="0" u="none" strike="noStrike" cap="none">
                  <a:solidFill>
                    <a:schemeClr val="dk1"/>
                  </a:solidFill>
                  <a:latin typeface="Calibri"/>
                  <a:ea typeface="Calibri"/>
                  <a:cs typeface="Calibri"/>
                  <a:sym typeface="Calibri"/>
                </a:rPr>
                <a:t>transforme </a:t>
              </a:r>
              <a:r>
                <a:rPr lang="en-US" sz="1400" b="1" i="0" u="sng" strike="noStrike" cap="none">
                  <a:solidFill>
                    <a:schemeClr val="dk1"/>
                  </a:solidFill>
                  <a:latin typeface="Calibri"/>
                  <a:ea typeface="Calibri"/>
                  <a:cs typeface="Calibri"/>
                  <a:sym typeface="Calibri"/>
                </a:rPr>
                <a:t>integral</a:t>
              </a:r>
              <a:r>
                <a:rPr lang="en-US" sz="1400" b="1" i="0" u="none" strike="noStrike" cap="none">
                  <a:solidFill>
                    <a:schemeClr val="dk1"/>
                  </a:solidFill>
                  <a:latin typeface="Calibri"/>
                  <a:ea typeface="Calibri"/>
                  <a:cs typeface="Calibri"/>
                  <a:sym typeface="Calibri"/>
                </a:rPr>
                <a:t>mente al hombre.</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400">
                <a:solidFill>
                  <a:schemeClr val="dk1"/>
                </a:solidFill>
                <a:latin typeface="Calibri"/>
                <a:ea typeface="Calibri"/>
                <a:cs typeface="Calibri"/>
                <a:sym typeface="Calibri"/>
              </a:endParaRPr>
            </a:p>
            <a:p>
              <a:pPr marL="57150" marR="0" lvl="1" indent="-88900" algn="l" rtl="0">
                <a:lnSpc>
                  <a:spcPct val="100000"/>
                </a:lnSpc>
                <a:spcBef>
                  <a:spcPts val="0"/>
                </a:spcBef>
                <a:spcAft>
                  <a:spcPts val="0"/>
                </a:spcAft>
                <a:buClr>
                  <a:schemeClr val="dk1"/>
                </a:buClr>
                <a:buSzPts val="1400"/>
                <a:buFont typeface="Calibri"/>
                <a:buChar char="•"/>
              </a:pPr>
              <a:r>
                <a:rPr lang="en-US" sz="1400" b="1" i="0" u="sng" strike="noStrike" cap="none">
                  <a:solidFill>
                    <a:schemeClr val="dk1"/>
                  </a:solidFill>
                  <a:latin typeface="Calibri"/>
                  <a:ea typeface="Calibri"/>
                  <a:cs typeface="Calibri"/>
                  <a:sym typeface="Calibri"/>
                </a:rPr>
                <a:t>Suscitar</a:t>
              </a:r>
              <a:r>
                <a:rPr lang="en-US" sz="1400" b="1" i="0" u="none" strike="noStrike" cap="none">
                  <a:solidFill>
                    <a:schemeClr val="dk1"/>
                  </a:solidFill>
                  <a:latin typeface="Calibri"/>
                  <a:ea typeface="Calibri"/>
                  <a:cs typeface="Calibri"/>
                  <a:sym typeface="Calibri"/>
                </a:rPr>
                <a:t> y acompañar </a:t>
              </a:r>
              <a:r>
                <a:rPr lang="en-US" sz="1400" b="1" i="0" u="sng" strike="noStrike" cap="none">
                  <a:solidFill>
                    <a:schemeClr val="dk1"/>
                  </a:solidFill>
                  <a:latin typeface="Calibri"/>
                  <a:ea typeface="Calibri"/>
                  <a:cs typeface="Calibri"/>
                  <a:sym typeface="Calibri"/>
                </a:rPr>
                <a:t>procesos </a:t>
              </a:r>
              <a:r>
                <a:rPr lang="en-US" sz="1400" b="0" i="0" u="none" strike="noStrike" cap="none">
                  <a:solidFill>
                    <a:schemeClr val="dk1"/>
                  </a:solidFill>
                  <a:latin typeface="Calibri"/>
                  <a:ea typeface="Calibri"/>
                  <a:cs typeface="Calibri"/>
                  <a:sym typeface="Calibri"/>
                </a:rPr>
                <a:t>más que acciones aisladas (134)</a:t>
              </a:r>
              <a:endParaRPr sz="1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72" name="Google Shape;372;p15"/>
            <p:cNvSpPr/>
            <p:nvPr/>
          </p:nvSpPr>
          <p:spPr>
            <a:xfrm rot="5400000">
              <a:off x="-263854" y="3747452"/>
              <a:ext cx="1759030" cy="1231321"/>
            </a:xfrm>
            <a:prstGeom prst="chevron">
              <a:avLst>
                <a:gd name="adj" fmla="val 50000"/>
              </a:avLst>
            </a:prstGeom>
            <a:gradFill>
              <a:gsLst>
                <a:gs pos="0">
                  <a:srgbClr val="FFC647"/>
                </a:gs>
                <a:gs pos="50000">
                  <a:srgbClr val="FFC600"/>
                </a:gs>
                <a:gs pos="100000">
                  <a:srgbClr val="E3B400"/>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5"/>
            <p:cNvSpPr txBox="1"/>
            <p:nvPr/>
          </p:nvSpPr>
          <p:spPr>
            <a:xfrm>
              <a:off x="1" y="4099259"/>
              <a:ext cx="1231321" cy="527709"/>
            </a:xfrm>
            <a:prstGeom prst="rect">
              <a:avLst/>
            </a:prstGeom>
            <a:noFill/>
            <a:ln>
              <a:noFill/>
            </a:ln>
          </p:spPr>
          <p:txBody>
            <a:bodyPr spcFirstLastPara="1" wrap="square" lIns="8875" tIns="8875" rIns="8875" bIns="88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1">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1400"/>
                <a:buFont typeface="Calibri"/>
                <a:buNone/>
              </a:pPr>
              <a:r>
                <a:rPr lang="en-US" sz="1400" b="1">
                  <a:solidFill>
                    <a:schemeClr val="dk1"/>
                  </a:solidFill>
                  <a:latin typeface="Calibri"/>
                  <a:ea typeface="Calibri"/>
                  <a:cs typeface="Calibri"/>
                  <a:sym typeface="Calibri"/>
                </a:rPr>
                <a:t>Tareas de las comisiones </a:t>
              </a:r>
              <a:endParaRPr sz="1400" b="1">
                <a:solidFill>
                  <a:schemeClr val="dk1"/>
                </a:solidFill>
                <a:latin typeface="Calibri"/>
                <a:ea typeface="Calibri"/>
                <a:cs typeface="Calibri"/>
                <a:sym typeface="Calibri"/>
              </a:endParaRPr>
            </a:p>
            <a:p>
              <a:pPr marL="0" marR="0" lvl="0" indent="0" algn="ctr" rtl="0">
                <a:spcBef>
                  <a:spcPts val="0"/>
                </a:spcBef>
                <a:spcAft>
                  <a:spcPts val="0"/>
                </a:spcAft>
                <a:buNone/>
              </a:pPr>
              <a:endParaRPr sz="1100">
                <a:solidFill>
                  <a:schemeClr val="lt1"/>
                </a:solidFill>
                <a:latin typeface="Calibri"/>
                <a:ea typeface="Calibri"/>
                <a:cs typeface="Calibri"/>
                <a:sym typeface="Calibri"/>
              </a:endParaRPr>
            </a:p>
          </p:txBody>
        </p:sp>
        <p:sp>
          <p:nvSpPr>
            <p:cNvPr id="374" name="Google Shape;374;p15"/>
            <p:cNvSpPr/>
            <p:nvPr/>
          </p:nvSpPr>
          <p:spPr>
            <a:xfrm rot="5400000">
              <a:off x="4159716" y="491465"/>
              <a:ext cx="1270844" cy="7127634"/>
            </a:xfrm>
            <a:prstGeom prst="round2SameRect">
              <a:avLst>
                <a:gd name="adj1" fmla="val 16667"/>
                <a:gd name="adj2" fmla="val 0"/>
              </a:avLst>
            </a:prstGeom>
            <a:solidFill>
              <a:schemeClr val="lt1">
                <a:alpha val="89803"/>
              </a:schemeClr>
            </a:solidFill>
            <a:ln w="9525"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5"/>
            <p:cNvSpPr txBox="1"/>
            <p:nvPr/>
          </p:nvSpPr>
          <p:spPr>
            <a:xfrm>
              <a:off x="1231322" y="3481897"/>
              <a:ext cx="7065597" cy="1146770"/>
            </a:xfrm>
            <a:prstGeom prst="rect">
              <a:avLst/>
            </a:prstGeom>
            <a:noFill/>
            <a:ln>
              <a:noFill/>
            </a:ln>
          </p:spPr>
          <p:txBody>
            <a:bodyPr spcFirstLastPara="1" wrap="square" lIns="99550" tIns="8875" rIns="8875" bIns="8875" anchor="ctr" anchorCtr="0">
              <a:noAutofit/>
            </a:bodyPr>
            <a:lstStyle/>
            <a:p>
              <a:pPr marL="0" marR="0" lvl="1" indent="-88900" algn="l" rtl="0">
                <a:lnSpc>
                  <a:spcPct val="100000"/>
                </a:lnSpc>
                <a:spcBef>
                  <a:spcPts val="0"/>
                </a:spcBef>
                <a:spcAft>
                  <a:spcPts val="0"/>
                </a:spcAft>
                <a:buClr>
                  <a:schemeClr val="dk1"/>
                </a:buClr>
                <a:buSzPts val="1400"/>
                <a:buFont typeface="Calibri"/>
                <a:buChar char="•"/>
              </a:pPr>
              <a:r>
                <a:rPr lang="en-US" sz="1400" b="1" i="0" u="none" strike="noStrike" cap="none">
                  <a:solidFill>
                    <a:schemeClr val="dk1"/>
                  </a:solidFill>
                  <a:latin typeface="Calibri"/>
                  <a:ea typeface="Calibri"/>
                  <a:cs typeface="Calibri"/>
                  <a:sym typeface="Calibri"/>
                </a:rPr>
                <a:t>- </a:t>
              </a:r>
              <a:r>
                <a:rPr lang="en-US" sz="1400" b="1" i="0" u="sng" strike="noStrike" cap="none">
                  <a:solidFill>
                    <a:schemeClr val="dk1"/>
                  </a:solidFill>
                  <a:latin typeface="Calibri"/>
                  <a:ea typeface="Calibri"/>
                  <a:cs typeface="Calibri"/>
                  <a:sym typeface="Calibri"/>
                </a:rPr>
                <a:t>Asumir el plan</a:t>
              </a:r>
              <a:r>
                <a:rPr lang="en-US" sz="1400" b="0" i="0" u="sng" strike="noStrike" cap="none">
                  <a:solidFill>
                    <a:schemeClr val="dk1"/>
                  </a:solidFill>
                  <a:latin typeface="Calibri"/>
                  <a:ea typeface="Calibri"/>
                  <a:cs typeface="Calibri"/>
                  <a:sym typeface="Calibri"/>
                </a:rPr>
                <a:t> </a:t>
              </a:r>
              <a:r>
                <a:rPr lang="en-US" sz="1400" b="0" i="0" u="none" strike="noStrike" cap="none">
                  <a:solidFill>
                    <a:schemeClr val="dk1"/>
                  </a:solidFill>
                  <a:latin typeface="Calibri"/>
                  <a:ea typeface="Calibri"/>
                  <a:cs typeface="Calibri"/>
                  <a:sym typeface="Calibri"/>
                </a:rPr>
                <a:t>diocesano y así propagar el trabajo específico ( SD. 57).</a:t>
              </a:r>
              <a:endParaRPr sz="1400" b="0" i="0" u="none" strike="noStrike" cap="none">
                <a:solidFill>
                  <a:schemeClr val="dk1"/>
                </a:solidFill>
                <a:latin typeface="Calibri"/>
                <a:ea typeface="Calibri"/>
                <a:cs typeface="Calibri"/>
                <a:sym typeface="Calibri"/>
              </a:endParaRPr>
            </a:p>
            <a:p>
              <a:pPr marL="0" marR="0" lvl="1" indent="-88900" algn="l" rtl="0">
                <a:lnSpc>
                  <a:spcPct val="100000"/>
                </a:lnSpc>
                <a:spcBef>
                  <a:spcPts val="210"/>
                </a:spcBef>
                <a:spcAft>
                  <a:spcPts val="0"/>
                </a:spcAft>
                <a:buClr>
                  <a:schemeClr val="dk1"/>
                </a:buClr>
                <a:buSzPts val="1400"/>
                <a:buFont typeface="Calibri"/>
                <a:buChar char="•"/>
              </a:pPr>
              <a:r>
                <a:rPr lang="en-US" sz="1400" b="0" i="0" u="none" strike="noStrike" cap="none">
                  <a:solidFill>
                    <a:schemeClr val="dk1"/>
                  </a:solidFill>
                  <a:latin typeface="Calibri"/>
                  <a:ea typeface="Calibri"/>
                  <a:cs typeface="Calibri"/>
                  <a:sym typeface="Calibri"/>
                </a:rPr>
                <a:t>- Proporcionar una </a:t>
              </a:r>
              <a:r>
                <a:rPr lang="en-US" sz="1400" b="1" i="0" u="sng" strike="noStrike" cap="none">
                  <a:solidFill>
                    <a:schemeClr val="dk1"/>
                  </a:solidFill>
                  <a:latin typeface="Calibri"/>
                  <a:ea typeface="Calibri"/>
                  <a:cs typeface="Calibri"/>
                  <a:sym typeface="Calibri"/>
                </a:rPr>
                <a:t>capacitación apropiada</a:t>
              </a:r>
              <a:r>
                <a:rPr lang="en-US" sz="1400" b="0" i="0" u="none" strike="noStrike" cap="none">
                  <a:solidFill>
                    <a:schemeClr val="dk1"/>
                  </a:solidFill>
                  <a:latin typeface="Calibri"/>
                  <a:ea typeface="Calibri"/>
                  <a:cs typeface="Calibri"/>
                  <a:sym typeface="Calibri"/>
                </a:rPr>
                <a:t> a los agentes de pastoral.</a:t>
              </a:r>
              <a:endParaRPr sz="1400" b="0" i="0" u="none" strike="noStrike" cap="none">
                <a:solidFill>
                  <a:schemeClr val="dk1"/>
                </a:solidFill>
                <a:latin typeface="Calibri"/>
                <a:ea typeface="Calibri"/>
                <a:cs typeface="Calibri"/>
                <a:sym typeface="Calibri"/>
              </a:endParaRPr>
            </a:p>
            <a:p>
              <a:pPr marL="0" marR="0" lvl="1" indent="-88900" algn="l" rtl="0">
                <a:lnSpc>
                  <a:spcPct val="100000"/>
                </a:lnSpc>
                <a:spcBef>
                  <a:spcPts val="210"/>
                </a:spcBef>
                <a:spcAft>
                  <a:spcPts val="0"/>
                </a:spcAft>
                <a:buClr>
                  <a:schemeClr val="dk1"/>
                </a:buClr>
                <a:buSzPts val="1400"/>
                <a:buFont typeface="Calibri"/>
                <a:buChar char="•"/>
              </a:pPr>
              <a:r>
                <a:rPr lang="en-US" sz="1400" b="0" i="0" u="none" strike="noStrike" cap="none">
                  <a:solidFill>
                    <a:schemeClr val="dk1"/>
                  </a:solidFill>
                  <a:latin typeface="Calibri"/>
                  <a:ea typeface="Calibri"/>
                  <a:cs typeface="Calibri"/>
                  <a:sym typeface="Calibri"/>
                </a:rPr>
                <a:t>- Llegar con su </a:t>
              </a:r>
              <a:r>
                <a:rPr lang="en-US" sz="1400" b="1" i="0" u="sng" strike="noStrike" cap="none">
                  <a:solidFill>
                    <a:schemeClr val="dk1"/>
                  </a:solidFill>
                  <a:latin typeface="Calibri"/>
                  <a:ea typeface="Calibri"/>
                  <a:cs typeface="Calibri"/>
                  <a:sym typeface="Calibri"/>
                </a:rPr>
                <a:t>apoyo, orientación y acompañamiento</a:t>
              </a:r>
              <a:r>
                <a:rPr lang="en-US" sz="1400" b="0" i="0" u="none" strike="noStrike" cap="none">
                  <a:solidFill>
                    <a:schemeClr val="dk1"/>
                  </a:solidFill>
                  <a:latin typeface="Calibri"/>
                  <a:ea typeface="Calibri"/>
                  <a:cs typeface="Calibri"/>
                  <a:sym typeface="Calibri"/>
                </a:rPr>
                <a:t> hasta la </a:t>
              </a:r>
              <a:r>
                <a:rPr lang="en-US" sz="1400" b="0" i="0" u="sng" strike="noStrike" cap="none">
                  <a:solidFill>
                    <a:schemeClr val="dk1"/>
                  </a:solidFill>
                  <a:latin typeface="Calibri"/>
                  <a:ea typeface="Calibri"/>
                  <a:cs typeface="Calibri"/>
                  <a:sym typeface="Calibri"/>
                </a:rPr>
                <a:t>comunidad</a:t>
              </a:r>
              <a:r>
                <a:rPr lang="en-US" sz="1400" b="0" i="0" u="none" strike="noStrike" cap="none">
                  <a:solidFill>
                    <a:schemeClr val="dk1"/>
                  </a:solidFill>
                  <a:latin typeface="Calibri"/>
                  <a:ea typeface="Calibri"/>
                  <a:cs typeface="Calibri"/>
                  <a:sym typeface="Calibri"/>
                </a:rPr>
                <a:t> más alejada, 	ya sea geográfica o mentalmente.</a:t>
              </a:r>
              <a:endParaRPr sz="1400" b="0" i="0" u="none" strike="noStrike" cap="none">
                <a:solidFill>
                  <a:schemeClr val="dk1"/>
                </a:solidFill>
                <a:latin typeface="Calibri"/>
                <a:ea typeface="Calibri"/>
                <a:cs typeface="Calibri"/>
                <a:sym typeface="Calibri"/>
              </a:endParaRPr>
            </a:p>
            <a:p>
              <a:pPr marL="0" marR="0" lvl="1" indent="-88900" algn="l" rtl="0">
                <a:lnSpc>
                  <a:spcPct val="100000"/>
                </a:lnSpc>
                <a:spcBef>
                  <a:spcPts val="210"/>
                </a:spcBef>
                <a:spcAft>
                  <a:spcPts val="0"/>
                </a:spcAft>
                <a:buClr>
                  <a:schemeClr val="dk1"/>
                </a:buClr>
                <a:buSzPts val="1400"/>
                <a:buFont typeface="Calibri"/>
                <a:buChar char="•"/>
              </a:pPr>
              <a:r>
                <a:rPr lang="en-US" sz="1400" b="0" i="0" u="none" strike="noStrike" cap="none">
                  <a:solidFill>
                    <a:schemeClr val="dk1"/>
                  </a:solidFill>
                  <a:latin typeface="Calibri"/>
                  <a:ea typeface="Calibri"/>
                  <a:cs typeface="Calibri"/>
                  <a:sym typeface="Calibri"/>
                </a:rPr>
                <a:t>- Buscar un</a:t>
              </a:r>
              <a:r>
                <a:rPr lang="en-US" sz="1400" b="1" i="0" u="none" strike="noStrike" cap="none">
                  <a:solidFill>
                    <a:schemeClr val="dk1"/>
                  </a:solidFill>
                  <a:latin typeface="Calibri"/>
                  <a:ea typeface="Calibri"/>
                  <a:cs typeface="Calibri"/>
                  <a:sym typeface="Calibri"/>
                </a:rPr>
                <a:t> </a:t>
              </a:r>
              <a:r>
                <a:rPr lang="en-US" sz="1400" b="1" i="0" u="sng" strike="noStrike" cap="none">
                  <a:solidFill>
                    <a:schemeClr val="dk1"/>
                  </a:solidFill>
                  <a:latin typeface="Calibri"/>
                  <a:ea typeface="Calibri"/>
                  <a:cs typeface="Calibri"/>
                  <a:sym typeface="Calibri"/>
                </a:rPr>
                <a:t>trabajo de conjunto</a:t>
              </a:r>
              <a:r>
                <a:rPr lang="en-US" sz="1400" b="1" i="0" u="none" strike="noStrike" cap="none">
                  <a:solidFill>
                    <a:schemeClr val="dk1"/>
                  </a:solidFill>
                  <a:latin typeface="Calibri"/>
                  <a:ea typeface="Calibri"/>
                  <a:cs typeface="Calibri"/>
                  <a:sym typeface="Calibri"/>
                </a:rPr>
                <a:t> </a:t>
              </a:r>
              <a:r>
                <a:rPr lang="en-US" sz="1400" b="0" i="0" u="none" strike="noStrike" cap="none">
                  <a:solidFill>
                    <a:schemeClr val="dk1"/>
                  </a:solidFill>
                  <a:latin typeface="Calibri"/>
                  <a:ea typeface="Calibri"/>
                  <a:cs typeface="Calibri"/>
                  <a:sym typeface="Calibri"/>
                </a:rPr>
                <a:t>hacia el interior  y al exterior (SD. 55.57).</a:t>
              </a:r>
              <a:endParaRPr sz="1400" b="0" i="0" u="none" strike="noStrike" cap="none">
                <a:solidFill>
                  <a:schemeClr val="dk1"/>
                </a:solidFill>
                <a:latin typeface="Calibri"/>
                <a:ea typeface="Calibri"/>
                <a:cs typeface="Calibri"/>
                <a:sym typeface="Calibri"/>
              </a:endParaRPr>
            </a:p>
          </p:txBody>
        </p:sp>
      </p:grpSp>
      <p:sp>
        <p:nvSpPr>
          <p:cNvPr id="376" name="Google Shape;376;p15"/>
          <p:cNvSpPr/>
          <p:nvPr/>
        </p:nvSpPr>
        <p:spPr>
          <a:xfrm>
            <a:off x="3347864" y="6223444"/>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grpSp>
        <p:nvGrpSpPr>
          <p:cNvPr id="381" name="Google Shape;381;p16"/>
          <p:cNvGrpSpPr/>
          <p:nvPr/>
        </p:nvGrpSpPr>
        <p:grpSpPr>
          <a:xfrm>
            <a:off x="107504" y="1237075"/>
            <a:ext cx="8856983" cy="5504292"/>
            <a:chOff x="0" y="112331"/>
            <a:chExt cx="8856983" cy="5504292"/>
          </a:xfrm>
        </p:grpSpPr>
        <p:sp>
          <p:nvSpPr>
            <p:cNvPr id="382" name="Google Shape;382;p16"/>
            <p:cNvSpPr/>
            <p:nvPr/>
          </p:nvSpPr>
          <p:spPr>
            <a:xfrm>
              <a:off x="0" y="112331"/>
              <a:ext cx="6819877" cy="1010992"/>
            </a:xfrm>
            <a:prstGeom prst="roundRect">
              <a:avLst>
                <a:gd name="adj" fmla="val 10000"/>
              </a:avLst>
            </a:prstGeom>
            <a:gradFill>
              <a:gsLst>
                <a:gs pos="0">
                  <a:srgbClr val="F7BCA2"/>
                </a:gs>
                <a:gs pos="50000">
                  <a:srgbClr val="F4B093"/>
                </a:gs>
                <a:gs pos="100000">
                  <a:srgbClr val="F7A47F"/>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6"/>
            <p:cNvSpPr txBox="1"/>
            <p:nvPr/>
          </p:nvSpPr>
          <p:spPr>
            <a:xfrm>
              <a:off x="29611" y="141942"/>
              <a:ext cx="5610651" cy="95177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800" b="1">
                  <a:solidFill>
                    <a:schemeClr val="dk1"/>
                  </a:solidFill>
                  <a:latin typeface="Calibri"/>
                  <a:ea typeface="Calibri"/>
                  <a:cs typeface="Calibri"/>
                  <a:sym typeface="Calibri"/>
                </a:rPr>
                <a:t>La pastoral funcional </a:t>
              </a:r>
              <a:r>
                <a:rPr lang="en-US" sz="1800" u="sng">
                  <a:solidFill>
                    <a:schemeClr val="dk1"/>
                  </a:solidFill>
                  <a:latin typeface="Calibri"/>
                  <a:ea typeface="Calibri"/>
                  <a:cs typeface="Calibri"/>
                  <a:sym typeface="Calibri"/>
                </a:rPr>
                <a:t>son los apoyos y servicios específicos a la pastoral territorial</a:t>
              </a:r>
              <a:r>
                <a:rPr lang="en-US" sz="1800">
                  <a:solidFill>
                    <a:schemeClr val="dk1"/>
                  </a:solidFill>
                  <a:latin typeface="Calibri"/>
                  <a:ea typeface="Calibri"/>
                  <a:cs typeface="Calibri"/>
                  <a:sym typeface="Calibri"/>
                </a:rPr>
                <a:t> que es donde la diócesis realiza su tarea evangelizadora.</a:t>
              </a:r>
              <a:endParaRPr sz="1800">
                <a:solidFill>
                  <a:schemeClr val="dk1"/>
                </a:solidFill>
                <a:latin typeface="Calibri"/>
                <a:ea typeface="Calibri"/>
                <a:cs typeface="Calibri"/>
                <a:sym typeface="Calibri"/>
              </a:endParaRPr>
            </a:p>
          </p:txBody>
        </p:sp>
        <p:sp>
          <p:nvSpPr>
            <p:cNvPr id="384" name="Google Shape;384;p16"/>
            <p:cNvSpPr/>
            <p:nvPr/>
          </p:nvSpPr>
          <p:spPr>
            <a:xfrm>
              <a:off x="509276" y="1235653"/>
              <a:ext cx="6819877" cy="1010992"/>
            </a:xfrm>
            <a:prstGeom prst="roundRect">
              <a:avLst>
                <a:gd name="adj" fmla="val 10000"/>
              </a:avLst>
            </a:prstGeom>
            <a:gradFill>
              <a:gsLst>
                <a:gs pos="0">
                  <a:srgbClr val="D1D1D1"/>
                </a:gs>
                <a:gs pos="50000">
                  <a:srgbClr val="C7C7C7"/>
                </a:gs>
                <a:gs pos="100000">
                  <a:srgbClr val="C0C0C0"/>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6"/>
            <p:cNvSpPr txBox="1"/>
            <p:nvPr/>
          </p:nvSpPr>
          <p:spPr>
            <a:xfrm>
              <a:off x="538887" y="1265264"/>
              <a:ext cx="5594234" cy="95177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None/>
              </a:pPr>
              <a:r>
                <a:rPr lang="en-US" sz="1800" b="1">
                  <a:solidFill>
                    <a:schemeClr val="dk1"/>
                  </a:solidFill>
                  <a:latin typeface="Calibri"/>
                  <a:ea typeface="Calibri"/>
                  <a:cs typeface="Calibri"/>
                  <a:sym typeface="Calibri"/>
                </a:rPr>
                <a:t>Las comisiones diocesanas </a:t>
              </a:r>
              <a:r>
                <a:rPr lang="en-US" sz="1800">
                  <a:solidFill>
                    <a:schemeClr val="dk1"/>
                  </a:solidFill>
                  <a:latin typeface="Calibri"/>
                  <a:ea typeface="Calibri"/>
                  <a:cs typeface="Calibri"/>
                  <a:sym typeface="Calibri"/>
                </a:rPr>
                <a:t>v</a:t>
              </a:r>
              <a:r>
                <a:rPr lang="en-US" sz="1800" u="sng">
                  <a:solidFill>
                    <a:schemeClr val="dk1"/>
                  </a:solidFill>
                  <a:latin typeface="Calibri"/>
                  <a:ea typeface="Calibri"/>
                  <a:cs typeface="Calibri"/>
                  <a:sym typeface="Calibri"/>
                </a:rPr>
                <a:t>an surgiendo como respuestas a las necesidades concretas </a:t>
              </a:r>
              <a:r>
                <a:rPr lang="en-US" sz="1800">
                  <a:solidFill>
                    <a:schemeClr val="dk1"/>
                  </a:solidFill>
                  <a:latin typeface="Calibri"/>
                  <a:ea typeface="Calibri"/>
                  <a:cs typeface="Calibri"/>
                  <a:sym typeface="Calibri"/>
                </a:rPr>
                <a:t>según lo van permitiendo los recursos.  (47)</a:t>
              </a:r>
              <a:endParaRPr sz="1800">
                <a:solidFill>
                  <a:schemeClr val="dk1"/>
                </a:solidFill>
                <a:latin typeface="Calibri"/>
                <a:ea typeface="Calibri"/>
                <a:cs typeface="Calibri"/>
                <a:sym typeface="Calibri"/>
              </a:endParaRPr>
            </a:p>
          </p:txBody>
        </p:sp>
        <p:sp>
          <p:nvSpPr>
            <p:cNvPr id="386" name="Google Shape;386;p16"/>
            <p:cNvSpPr/>
            <p:nvPr/>
          </p:nvSpPr>
          <p:spPr>
            <a:xfrm>
              <a:off x="1018553" y="2232248"/>
              <a:ext cx="6819877" cy="1152126"/>
            </a:xfrm>
            <a:prstGeom prst="roundRect">
              <a:avLst>
                <a:gd name="adj" fmla="val 10000"/>
              </a:avLst>
            </a:prstGeom>
            <a:gradFill>
              <a:gsLst>
                <a:gs pos="0">
                  <a:srgbClr val="FFDC9B"/>
                </a:gs>
                <a:gs pos="50000">
                  <a:srgbClr val="FFD68D"/>
                </a:gs>
                <a:gs pos="100000">
                  <a:srgbClr val="FFD4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6"/>
            <p:cNvSpPr txBox="1"/>
            <p:nvPr/>
          </p:nvSpPr>
          <p:spPr>
            <a:xfrm>
              <a:off x="1052298" y="2265993"/>
              <a:ext cx="5585966" cy="1084636"/>
            </a:xfrm>
            <a:prstGeom prst="rect">
              <a:avLst/>
            </a:prstGeom>
            <a:no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None/>
              </a:pPr>
              <a:r>
                <a:rPr lang="en-US" sz="1600" b="1">
                  <a:solidFill>
                    <a:schemeClr val="dk1"/>
                  </a:solidFill>
                  <a:latin typeface="Calibri"/>
                  <a:ea typeface="Calibri"/>
                  <a:cs typeface="Calibri"/>
                  <a:sym typeface="Calibri"/>
                </a:rPr>
                <a:t>La dimensión diocesana </a:t>
              </a:r>
              <a:r>
                <a:rPr lang="en-US" sz="1600" b="1" u="sng">
                  <a:solidFill>
                    <a:schemeClr val="dk1"/>
                  </a:solidFill>
                  <a:latin typeface="Calibri"/>
                  <a:ea typeface="Calibri"/>
                  <a:cs typeface="Calibri"/>
                  <a:sym typeface="Calibri"/>
                </a:rPr>
                <a:t>apoya y anima</a:t>
              </a:r>
              <a:r>
                <a:rPr lang="en-US" sz="1600">
                  <a:solidFill>
                    <a:schemeClr val="dk1"/>
                  </a:solidFill>
                  <a:latin typeface="Calibri"/>
                  <a:ea typeface="Calibri"/>
                  <a:cs typeface="Calibri"/>
                  <a:sym typeface="Calibri"/>
                </a:rPr>
                <a:t>, en la diócesis, </a:t>
              </a:r>
              <a:r>
                <a:rPr lang="en-US" sz="1600" u="sng">
                  <a:solidFill>
                    <a:schemeClr val="dk1"/>
                  </a:solidFill>
                  <a:latin typeface="Calibri"/>
                  <a:ea typeface="Calibri"/>
                  <a:cs typeface="Calibri"/>
                  <a:sym typeface="Calibri"/>
                </a:rPr>
                <a:t>la pastoral integral  y orgánica</a:t>
              </a:r>
              <a:r>
                <a:rPr lang="en-US" sz="1600" u="none">
                  <a:solidFill>
                    <a:schemeClr val="dk1"/>
                  </a:solidFill>
                  <a:latin typeface="Calibri"/>
                  <a:ea typeface="Calibri"/>
                  <a:cs typeface="Calibri"/>
                  <a:sym typeface="Calibri"/>
                </a:rPr>
                <a:t>.</a:t>
              </a:r>
              <a:r>
                <a:rPr lang="en-US" sz="1600">
                  <a:solidFill>
                    <a:schemeClr val="dk1"/>
                  </a:solidFill>
                  <a:latin typeface="Calibri"/>
                  <a:ea typeface="Calibri"/>
                  <a:cs typeface="Calibri"/>
                  <a:sym typeface="Calibri"/>
                </a:rPr>
                <a:t> </a:t>
              </a:r>
              <a:r>
                <a:rPr lang="en-US" sz="1600" u="sng">
                  <a:solidFill>
                    <a:schemeClr val="dk1"/>
                  </a:solidFill>
                  <a:latin typeface="Calibri"/>
                  <a:ea typeface="Calibri"/>
                  <a:cs typeface="Calibri"/>
                  <a:sym typeface="Calibri"/>
                </a:rPr>
                <a:t>Coordina y programa los apoyos </a:t>
              </a:r>
              <a:r>
                <a:rPr lang="en-US" sz="1600">
                  <a:solidFill>
                    <a:schemeClr val="dk1"/>
                  </a:solidFill>
                  <a:latin typeface="Calibri"/>
                  <a:ea typeface="Calibri"/>
                  <a:cs typeface="Calibri"/>
                  <a:sym typeface="Calibri"/>
                </a:rPr>
                <a:t>que se requieren en las diferentes zonas pastorales. (48)</a:t>
              </a:r>
              <a:endParaRPr sz="1600">
                <a:solidFill>
                  <a:schemeClr val="dk1"/>
                </a:solidFill>
                <a:latin typeface="Calibri"/>
                <a:ea typeface="Calibri"/>
                <a:cs typeface="Calibri"/>
                <a:sym typeface="Calibri"/>
              </a:endParaRPr>
            </a:p>
          </p:txBody>
        </p:sp>
        <p:sp>
          <p:nvSpPr>
            <p:cNvPr id="388" name="Google Shape;388;p16"/>
            <p:cNvSpPr/>
            <p:nvPr/>
          </p:nvSpPr>
          <p:spPr>
            <a:xfrm>
              <a:off x="1527829" y="3454223"/>
              <a:ext cx="6819877" cy="1010992"/>
            </a:xfrm>
            <a:prstGeom prst="roundRect">
              <a:avLst>
                <a:gd name="adj" fmla="val 10000"/>
              </a:avLst>
            </a:prstGeom>
            <a:solidFill>
              <a:srgbClr val="FBE4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6"/>
            <p:cNvSpPr txBox="1"/>
            <p:nvPr/>
          </p:nvSpPr>
          <p:spPr>
            <a:xfrm>
              <a:off x="1557440" y="3483834"/>
              <a:ext cx="5594234" cy="951770"/>
            </a:xfrm>
            <a:prstGeom prst="rect">
              <a:avLst/>
            </a:prstGeom>
            <a:no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La dimensión </a:t>
              </a:r>
              <a:r>
                <a:rPr lang="en-US" sz="1600" u="sng">
                  <a:solidFill>
                    <a:schemeClr val="dk1"/>
                  </a:solidFill>
                  <a:latin typeface="Calibri"/>
                  <a:ea typeface="Calibri"/>
                  <a:cs typeface="Calibri"/>
                  <a:sym typeface="Calibri"/>
                </a:rPr>
                <a:t>ofrece los </a:t>
              </a:r>
              <a:r>
                <a:rPr lang="en-US" sz="1600" u="none">
                  <a:solidFill>
                    <a:schemeClr val="dk1"/>
                  </a:solidFill>
                  <a:latin typeface="Calibri"/>
                  <a:ea typeface="Calibri"/>
                  <a:cs typeface="Calibri"/>
                  <a:sym typeface="Calibri"/>
                </a:rPr>
                <a:t>apoyos concretos</a:t>
              </a:r>
              <a:r>
                <a:rPr lang="en-US" sz="1600">
                  <a:solidFill>
                    <a:schemeClr val="dk1"/>
                  </a:solidFill>
                  <a:latin typeface="Calibri"/>
                  <a:ea typeface="Calibri"/>
                  <a:cs typeface="Calibri"/>
                  <a:sym typeface="Calibri"/>
                </a:rPr>
                <a:t> en un aspecto o </a:t>
              </a:r>
              <a:r>
                <a:rPr lang="en-US" sz="1600" u="sng">
                  <a:solidFill>
                    <a:schemeClr val="dk1"/>
                  </a:solidFill>
                  <a:latin typeface="Calibri"/>
                  <a:ea typeface="Calibri"/>
                  <a:cs typeface="Calibri"/>
                  <a:sym typeface="Calibri"/>
                </a:rPr>
                <a:t>campo de la terea encomendada</a:t>
              </a:r>
              <a:r>
                <a:rPr lang="en-US" sz="1600" u="none">
                  <a:solidFill>
                    <a:schemeClr val="dk1"/>
                  </a:solidFill>
                  <a:latin typeface="Calibri"/>
                  <a:ea typeface="Calibri"/>
                  <a:cs typeface="Calibri"/>
                  <a:sym typeface="Calibri"/>
                </a:rPr>
                <a:t> </a:t>
              </a:r>
              <a:r>
                <a:rPr lang="en-US" sz="1600">
                  <a:solidFill>
                    <a:schemeClr val="dk1"/>
                  </a:solidFill>
                  <a:latin typeface="Calibri"/>
                  <a:ea typeface="Calibri"/>
                  <a:cs typeface="Calibri"/>
                  <a:sym typeface="Calibri"/>
                </a:rPr>
                <a:t>a la comisión. </a:t>
              </a:r>
              <a:r>
                <a:rPr lang="en-US" sz="1600" u="sng">
                  <a:solidFill>
                    <a:schemeClr val="dk1"/>
                  </a:solidFill>
                  <a:latin typeface="Calibri"/>
                  <a:ea typeface="Calibri"/>
                  <a:cs typeface="Calibri"/>
                  <a:sym typeface="Calibri"/>
                </a:rPr>
                <a:t>Coordina y anima equipos</a:t>
              </a:r>
              <a:r>
                <a:rPr lang="en-US" sz="1600">
                  <a:solidFill>
                    <a:schemeClr val="dk1"/>
                  </a:solidFill>
                  <a:latin typeface="Calibri"/>
                  <a:ea typeface="Calibri"/>
                  <a:cs typeface="Calibri"/>
                  <a:sym typeface="Calibri"/>
                </a:rPr>
                <a:t> </a:t>
              </a:r>
              <a:r>
                <a:rPr lang="en-US" sz="1600" u="sng">
                  <a:solidFill>
                    <a:schemeClr val="dk1"/>
                  </a:solidFill>
                  <a:latin typeface="Calibri"/>
                  <a:ea typeface="Calibri"/>
                  <a:cs typeface="Calibri"/>
                  <a:sym typeface="Calibri"/>
                </a:rPr>
                <a:t>para hacer llegar los apoyos</a:t>
              </a:r>
              <a:r>
                <a:rPr lang="en-US" sz="1600" u="none">
                  <a:solidFill>
                    <a:schemeClr val="dk1"/>
                  </a:solidFill>
                  <a:latin typeface="Calibri"/>
                  <a:ea typeface="Calibri"/>
                  <a:cs typeface="Calibri"/>
                  <a:sym typeface="Calibri"/>
                </a:rPr>
                <a:t> </a:t>
              </a:r>
              <a:r>
                <a:rPr lang="en-US" sz="1600">
                  <a:solidFill>
                    <a:schemeClr val="dk1"/>
                  </a:solidFill>
                  <a:latin typeface="Calibri"/>
                  <a:ea typeface="Calibri"/>
                  <a:cs typeface="Calibri"/>
                  <a:sym typeface="Calibri"/>
                </a:rPr>
                <a:t>que requiere la pastoral territorial.  (49)</a:t>
              </a:r>
              <a:endParaRPr sz="1600">
                <a:solidFill>
                  <a:schemeClr val="dk1"/>
                </a:solidFill>
                <a:latin typeface="Calibri"/>
                <a:ea typeface="Calibri"/>
                <a:cs typeface="Calibri"/>
                <a:sym typeface="Calibri"/>
              </a:endParaRPr>
            </a:p>
          </p:txBody>
        </p:sp>
        <p:sp>
          <p:nvSpPr>
            <p:cNvPr id="390" name="Google Shape;390;p16"/>
            <p:cNvSpPr/>
            <p:nvPr/>
          </p:nvSpPr>
          <p:spPr>
            <a:xfrm>
              <a:off x="2037106" y="4605631"/>
              <a:ext cx="6819877" cy="1010992"/>
            </a:xfrm>
            <a:prstGeom prst="roundRect">
              <a:avLst>
                <a:gd name="adj" fmla="val 10000"/>
              </a:avLst>
            </a:prstGeom>
            <a:gradFill>
              <a:gsLst>
                <a:gs pos="0">
                  <a:srgbClr val="B4D4A5"/>
                </a:gs>
                <a:gs pos="50000">
                  <a:srgbClr val="A8CD97"/>
                </a:gs>
                <a:gs pos="100000">
                  <a:srgbClr val="9BC985"/>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6"/>
            <p:cNvSpPr txBox="1"/>
            <p:nvPr/>
          </p:nvSpPr>
          <p:spPr>
            <a:xfrm>
              <a:off x="2066717" y="4635242"/>
              <a:ext cx="5594234" cy="951770"/>
            </a:xfrm>
            <a:prstGeom prst="rect">
              <a:avLst/>
            </a:prstGeom>
            <a:noFill/>
            <a:ln>
              <a:noFill/>
            </a:ln>
          </p:spPr>
          <p:txBody>
            <a:bodyPr spcFirstLastPara="1" wrap="square" lIns="57150" tIns="57150" rIns="57150" bIns="57150" anchor="ctr" anchorCtr="0">
              <a:noAutofit/>
            </a:bodyPr>
            <a:lstStyle/>
            <a:p>
              <a:pPr marL="0" marR="0" lvl="0" indent="0" algn="l" rtl="0">
                <a:lnSpc>
                  <a:spcPct val="100000"/>
                </a:lnSpc>
                <a:spcBef>
                  <a:spcPts val="0"/>
                </a:spcBef>
                <a:spcAft>
                  <a:spcPts val="0"/>
                </a:spcAft>
                <a:buNone/>
              </a:pPr>
              <a:r>
                <a:rPr lang="en-US" sz="1500" b="1" u="sng">
                  <a:solidFill>
                    <a:schemeClr val="dk1"/>
                  </a:solidFill>
                  <a:latin typeface="Calibri"/>
                  <a:ea typeface="Calibri"/>
                  <a:cs typeface="Calibri"/>
                  <a:sym typeface="Calibri"/>
                </a:rPr>
                <a:t>No toca a las comisiones programas concretos, para que los realicen la parroquias y los decanatos. </a:t>
              </a:r>
              <a:endParaRPr/>
            </a:p>
            <a:p>
              <a:pPr marL="0" marR="0" lvl="0" indent="0" algn="l" rtl="0">
                <a:lnSpc>
                  <a:spcPct val="100000"/>
                </a:lnSpc>
                <a:spcBef>
                  <a:spcPts val="525"/>
                </a:spcBef>
                <a:spcAft>
                  <a:spcPts val="0"/>
                </a:spcAft>
                <a:buNone/>
              </a:pPr>
              <a:r>
                <a:rPr lang="en-US" sz="1500" b="1">
                  <a:solidFill>
                    <a:schemeClr val="dk1"/>
                  </a:solidFill>
                  <a:latin typeface="Calibri"/>
                  <a:ea typeface="Calibri"/>
                  <a:cs typeface="Calibri"/>
                  <a:sym typeface="Calibri"/>
                </a:rPr>
                <a:t>Toca promover la </a:t>
              </a:r>
              <a:r>
                <a:rPr lang="en-US" sz="1500" b="1" u="sng">
                  <a:solidFill>
                    <a:schemeClr val="dk1"/>
                  </a:solidFill>
                  <a:latin typeface="Calibri"/>
                  <a:ea typeface="Calibri"/>
                  <a:cs typeface="Calibri"/>
                  <a:sym typeface="Calibri"/>
                </a:rPr>
                <a:t>evangelización de ambientes</a:t>
              </a:r>
              <a:r>
                <a:rPr lang="en-US" sz="1500" b="1">
                  <a:solidFill>
                    <a:schemeClr val="dk1"/>
                  </a:solidFill>
                  <a:latin typeface="Calibri"/>
                  <a:ea typeface="Calibri"/>
                  <a:cs typeface="Calibri"/>
                  <a:sym typeface="Calibri"/>
                </a:rPr>
                <a:t>.</a:t>
              </a:r>
              <a:endParaRPr sz="1500" b="1">
                <a:solidFill>
                  <a:schemeClr val="dk1"/>
                </a:solidFill>
                <a:latin typeface="Calibri"/>
                <a:ea typeface="Calibri"/>
                <a:cs typeface="Calibri"/>
                <a:sym typeface="Calibri"/>
              </a:endParaRPr>
            </a:p>
          </p:txBody>
        </p:sp>
        <p:sp>
          <p:nvSpPr>
            <p:cNvPr id="392" name="Google Shape;392;p16"/>
            <p:cNvSpPr/>
            <p:nvPr/>
          </p:nvSpPr>
          <p:spPr>
            <a:xfrm>
              <a:off x="6162732" y="738586"/>
              <a:ext cx="657145" cy="657145"/>
            </a:xfrm>
            <a:prstGeom prst="downArrow">
              <a:avLst>
                <a:gd name="adj1" fmla="val 55000"/>
                <a:gd name="adj2" fmla="val 45000"/>
              </a:avLst>
            </a:prstGeom>
            <a:solidFill>
              <a:srgbClr val="F7D5CB">
                <a:alpha val="89803"/>
              </a:srgbClr>
            </a:solidFill>
            <a:ln w="9525" cap="flat" cmpd="sng">
              <a:solidFill>
                <a:srgbClr val="F7D5CB">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6"/>
            <p:cNvSpPr txBox="1"/>
            <p:nvPr/>
          </p:nvSpPr>
          <p:spPr>
            <a:xfrm>
              <a:off x="6310590" y="738586"/>
              <a:ext cx="361429" cy="494502"/>
            </a:xfrm>
            <a:prstGeom prst="rect">
              <a:avLst/>
            </a:prstGeom>
            <a:noFill/>
            <a:ln>
              <a:noFill/>
            </a:ln>
          </p:spPr>
          <p:txBody>
            <a:bodyPr spcFirstLastPara="1" wrap="square" lIns="36825" tIns="36825" rIns="36825" bIns="36825" anchor="ctr" anchorCtr="0">
              <a:noAutofit/>
            </a:bodyPr>
            <a:lstStyle/>
            <a:p>
              <a:pPr marL="0" marR="0" lvl="0" indent="0" algn="ctr" rtl="0">
                <a:lnSpc>
                  <a:spcPct val="90000"/>
                </a:lnSpc>
                <a:spcBef>
                  <a:spcPts val="0"/>
                </a:spcBef>
                <a:spcAft>
                  <a:spcPts val="0"/>
                </a:spcAft>
                <a:buNone/>
              </a:pPr>
              <a:endParaRPr sz="2900">
                <a:solidFill>
                  <a:schemeClr val="dk1"/>
                </a:solidFill>
                <a:latin typeface="Calibri"/>
                <a:ea typeface="Calibri"/>
                <a:cs typeface="Calibri"/>
                <a:sym typeface="Calibri"/>
              </a:endParaRPr>
            </a:p>
          </p:txBody>
        </p:sp>
        <p:sp>
          <p:nvSpPr>
            <p:cNvPr id="394" name="Google Shape;394;p16"/>
            <p:cNvSpPr/>
            <p:nvPr/>
          </p:nvSpPr>
          <p:spPr>
            <a:xfrm>
              <a:off x="6672009" y="1889993"/>
              <a:ext cx="657145" cy="657145"/>
            </a:xfrm>
            <a:prstGeom prst="downArrow">
              <a:avLst>
                <a:gd name="adj1" fmla="val 55000"/>
                <a:gd name="adj2" fmla="val 45000"/>
              </a:avLst>
            </a:prstGeom>
            <a:solidFill>
              <a:srgbClr val="E0E0E0">
                <a:alpha val="89803"/>
              </a:srgbClr>
            </a:solidFill>
            <a:ln w="9525" cap="flat" cmpd="sng">
              <a:solidFill>
                <a:srgbClr val="E0E0E0">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6"/>
            <p:cNvSpPr txBox="1"/>
            <p:nvPr/>
          </p:nvSpPr>
          <p:spPr>
            <a:xfrm>
              <a:off x="6819867" y="1889993"/>
              <a:ext cx="361429" cy="494502"/>
            </a:xfrm>
            <a:prstGeom prst="rect">
              <a:avLst/>
            </a:prstGeom>
            <a:noFill/>
            <a:ln>
              <a:noFill/>
            </a:ln>
          </p:spPr>
          <p:txBody>
            <a:bodyPr spcFirstLastPara="1" wrap="square" lIns="36825" tIns="36825" rIns="36825" bIns="36825" anchor="ctr" anchorCtr="0">
              <a:noAutofit/>
            </a:bodyPr>
            <a:lstStyle/>
            <a:p>
              <a:pPr marL="0" marR="0" lvl="0" indent="0" algn="ctr" rtl="0">
                <a:lnSpc>
                  <a:spcPct val="90000"/>
                </a:lnSpc>
                <a:spcBef>
                  <a:spcPts val="0"/>
                </a:spcBef>
                <a:spcAft>
                  <a:spcPts val="0"/>
                </a:spcAft>
                <a:buNone/>
              </a:pPr>
              <a:endParaRPr sz="2900">
                <a:solidFill>
                  <a:schemeClr val="dk1"/>
                </a:solidFill>
                <a:latin typeface="Calibri"/>
                <a:ea typeface="Calibri"/>
                <a:cs typeface="Calibri"/>
                <a:sym typeface="Calibri"/>
              </a:endParaRPr>
            </a:p>
          </p:txBody>
        </p:sp>
        <p:sp>
          <p:nvSpPr>
            <p:cNvPr id="396" name="Google Shape;396;p16"/>
            <p:cNvSpPr/>
            <p:nvPr/>
          </p:nvSpPr>
          <p:spPr>
            <a:xfrm>
              <a:off x="7181285" y="3024552"/>
              <a:ext cx="657145" cy="657145"/>
            </a:xfrm>
            <a:prstGeom prst="downArrow">
              <a:avLst>
                <a:gd name="adj1" fmla="val 55000"/>
                <a:gd name="adj2" fmla="val 45000"/>
              </a:avLst>
            </a:prstGeom>
            <a:solidFill>
              <a:srgbClr val="FFCC99">
                <a:alpha val="89803"/>
              </a:srgbClr>
            </a:solidFill>
            <a:ln w="9525" cap="flat" cmpd="sng">
              <a:solidFill>
                <a:srgbClr val="FFE8C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6"/>
            <p:cNvSpPr txBox="1"/>
            <p:nvPr/>
          </p:nvSpPr>
          <p:spPr>
            <a:xfrm>
              <a:off x="7329143" y="3024552"/>
              <a:ext cx="361429" cy="494502"/>
            </a:xfrm>
            <a:prstGeom prst="rect">
              <a:avLst/>
            </a:prstGeom>
            <a:noFill/>
            <a:ln>
              <a:noFill/>
            </a:ln>
          </p:spPr>
          <p:txBody>
            <a:bodyPr spcFirstLastPara="1" wrap="square" lIns="36825" tIns="36825" rIns="36825" bIns="36825" anchor="ctr" anchorCtr="0">
              <a:noAutofit/>
            </a:bodyPr>
            <a:lstStyle/>
            <a:p>
              <a:pPr marL="0" marR="0" lvl="0" indent="0" algn="ctr" rtl="0">
                <a:lnSpc>
                  <a:spcPct val="90000"/>
                </a:lnSpc>
                <a:spcBef>
                  <a:spcPts val="0"/>
                </a:spcBef>
                <a:spcAft>
                  <a:spcPts val="0"/>
                </a:spcAft>
                <a:buNone/>
              </a:pPr>
              <a:endParaRPr sz="2900">
                <a:solidFill>
                  <a:schemeClr val="dk1"/>
                </a:solidFill>
                <a:latin typeface="Calibri"/>
                <a:ea typeface="Calibri"/>
                <a:cs typeface="Calibri"/>
                <a:sym typeface="Calibri"/>
              </a:endParaRPr>
            </a:p>
          </p:txBody>
        </p:sp>
        <p:sp>
          <p:nvSpPr>
            <p:cNvPr id="398" name="Google Shape;398;p16"/>
            <p:cNvSpPr/>
            <p:nvPr/>
          </p:nvSpPr>
          <p:spPr>
            <a:xfrm>
              <a:off x="7690562" y="4187193"/>
              <a:ext cx="657145" cy="657145"/>
            </a:xfrm>
            <a:prstGeom prst="downArrow">
              <a:avLst>
                <a:gd name="adj1" fmla="val 55000"/>
                <a:gd name="adj2" fmla="val 45000"/>
              </a:avLst>
            </a:prstGeom>
            <a:solidFill>
              <a:srgbClr val="FBE4D4">
                <a:alpha val="89803"/>
              </a:srgbClr>
            </a:solidFill>
            <a:ln w="9525" cap="flat" cmpd="sng">
              <a:solidFill>
                <a:srgbClr val="CCD3EA">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6"/>
            <p:cNvSpPr txBox="1"/>
            <p:nvPr/>
          </p:nvSpPr>
          <p:spPr>
            <a:xfrm>
              <a:off x="7838420" y="4187193"/>
              <a:ext cx="361429" cy="494502"/>
            </a:xfrm>
            <a:prstGeom prst="rect">
              <a:avLst/>
            </a:prstGeom>
            <a:noFill/>
            <a:ln>
              <a:noFill/>
            </a:ln>
          </p:spPr>
          <p:txBody>
            <a:bodyPr spcFirstLastPara="1" wrap="square" lIns="36825" tIns="36825" rIns="36825" bIns="36825" anchor="ctr" anchorCtr="0">
              <a:noAutofit/>
            </a:bodyPr>
            <a:lstStyle/>
            <a:p>
              <a:pPr marL="0" marR="0" lvl="0" indent="0" algn="ctr" rtl="0">
                <a:lnSpc>
                  <a:spcPct val="90000"/>
                </a:lnSpc>
                <a:spcBef>
                  <a:spcPts val="0"/>
                </a:spcBef>
                <a:spcAft>
                  <a:spcPts val="0"/>
                </a:spcAft>
                <a:buNone/>
              </a:pPr>
              <a:endParaRPr sz="2900">
                <a:solidFill>
                  <a:schemeClr val="dk1"/>
                </a:solidFill>
                <a:latin typeface="Calibri"/>
                <a:ea typeface="Calibri"/>
                <a:cs typeface="Calibri"/>
                <a:sym typeface="Calibri"/>
              </a:endParaRPr>
            </a:p>
          </p:txBody>
        </p:sp>
      </p:grpSp>
      <p:sp>
        <p:nvSpPr>
          <p:cNvPr id="400" name="Google Shape;400;p16"/>
          <p:cNvSpPr txBox="1"/>
          <p:nvPr/>
        </p:nvSpPr>
        <p:spPr>
          <a:xfrm>
            <a:off x="0" y="188640"/>
            <a:ext cx="9144000" cy="782960"/>
          </a:xfrm>
          <a:prstGeom prst="rect">
            <a:avLst/>
          </a:prstGeom>
          <a:gradFill>
            <a:gsLst>
              <a:gs pos="0">
                <a:srgbClr val="FFC647"/>
              </a:gs>
              <a:gs pos="50000">
                <a:srgbClr val="FFC600"/>
              </a:gs>
              <a:gs pos="100000">
                <a:srgbClr val="E3B400"/>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t" anchorCtr="0">
            <a:normAutofit fontScale="62500" lnSpcReduction="20000"/>
          </a:bodyPr>
          <a:lstStyle/>
          <a:p>
            <a:pPr marL="0" marR="0" lvl="0" indent="0" algn="ctr" rtl="0">
              <a:spcBef>
                <a:spcPts val="0"/>
              </a:spcBef>
              <a:spcAft>
                <a:spcPts val="0"/>
              </a:spcAft>
              <a:buClr>
                <a:schemeClr val="dk1"/>
              </a:buClr>
              <a:buSzPct val="100000"/>
              <a:buFont typeface="Calibri"/>
              <a:buNone/>
            </a:pPr>
            <a:r>
              <a:rPr lang="en-US" sz="4100" b="0">
                <a:solidFill>
                  <a:schemeClr val="dk1"/>
                </a:solidFill>
                <a:latin typeface="Calibri"/>
                <a:ea typeface="Calibri"/>
                <a:cs typeface="Calibri"/>
                <a:sym typeface="Calibri"/>
              </a:rPr>
              <a:t>Enfoque pastoral según el manual de funciones de la arquidiócesis de Guadalajara (1995)</a:t>
            </a:r>
            <a:endParaRPr sz="4100" b="0">
              <a:solidFill>
                <a:schemeClr val="dk1"/>
              </a:solidFill>
              <a:latin typeface="Calibri"/>
              <a:ea typeface="Calibri"/>
              <a:cs typeface="Calibri"/>
              <a:sym typeface="Calibri"/>
            </a:endParaRPr>
          </a:p>
        </p:txBody>
      </p:sp>
      <p:pic>
        <p:nvPicPr>
          <p:cNvPr id="401" name="Google Shape;401;p16"/>
          <p:cNvPicPr preferRelativeResize="0"/>
          <p:nvPr/>
        </p:nvPicPr>
        <p:blipFill rotWithShape="1">
          <a:blip r:embed="rId3">
            <a:alphaModFix/>
          </a:blip>
          <a:srcRect/>
          <a:stretch/>
        </p:blipFill>
        <p:spPr>
          <a:xfrm>
            <a:off x="467544" y="5733256"/>
            <a:ext cx="944757" cy="864096"/>
          </a:xfrm>
          <a:prstGeom prst="rect">
            <a:avLst/>
          </a:prstGeom>
          <a:noFill/>
          <a:ln>
            <a:noFill/>
          </a:ln>
        </p:spPr>
      </p:pic>
      <p:pic>
        <p:nvPicPr>
          <p:cNvPr id="402" name="Google Shape;402;p16" descr="Dimensión Familia CEM"/>
          <p:cNvPicPr preferRelativeResize="0"/>
          <p:nvPr/>
        </p:nvPicPr>
        <p:blipFill rotWithShape="1">
          <a:blip r:embed="rId4">
            <a:alphaModFix/>
          </a:blip>
          <a:srcRect l="27629" t="13216" r="28282" b="14490"/>
          <a:stretch/>
        </p:blipFill>
        <p:spPr>
          <a:xfrm>
            <a:off x="7668344" y="1196752"/>
            <a:ext cx="1140768" cy="19612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grpSp>
        <p:nvGrpSpPr>
          <p:cNvPr id="408" name="Google Shape;408;p17"/>
          <p:cNvGrpSpPr/>
          <p:nvPr/>
        </p:nvGrpSpPr>
        <p:grpSpPr>
          <a:xfrm>
            <a:off x="1024388" y="1788369"/>
            <a:ext cx="6624571" cy="4822286"/>
            <a:chOff x="412828" y="1124"/>
            <a:chExt cx="6624571" cy="4822286"/>
          </a:xfrm>
        </p:grpSpPr>
        <p:sp>
          <p:nvSpPr>
            <p:cNvPr id="409" name="Google Shape;409;p17"/>
            <p:cNvSpPr/>
            <p:nvPr/>
          </p:nvSpPr>
          <p:spPr>
            <a:xfrm>
              <a:off x="2475527" y="1124"/>
              <a:ext cx="2499173" cy="1249586"/>
            </a:xfrm>
            <a:prstGeom prst="roundRect">
              <a:avLst>
                <a:gd name="adj" fmla="val 10000"/>
              </a:avLst>
            </a:prstGeom>
            <a:solidFill>
              <a:schemeClr val="lt1"/>
            </a:solid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10" name="Google Shape;410;p17"/>
            <p:cNvSpPr txBox="1"/>
            <p:nvPr/>
          </p:nvSpPr>
          <p:spPr>
            <a:xfrm>
              <a:off x="2512126" y="37723"/>
              <a:ext cx="2425975" cy="1176388"/>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None/>
              </a:pPr>
              <a:r>
                <a:rPr lang="en-US" sz="1800" dirty="0" err="1">
                  <a:solidFill>
                    <a:schemeClr val="tx1"/>
                  </a:solidFill>
                  <a:latin typeface="Calibri"/>
                  <a:ea typeface="Calibri"/>
                  <a:cs typeface="Calibri"/>
                  <a:sym typeface="Calibri"/>
                </a:rPr>
                <a:t>Dimensión</a:t>
              </a:r>
              <a:r>
                <a:rPr lang="en-US" sz="1800" dirty="0">
                  <a:solidFill>
                    <a:schemeClr val="tx1"/>
                  </a:solidFill>
                  <a:latin typeface="Calibri"/>
                  <a:ea typeface="Calibri"/>
                  <a:cs typeface="Calibri"/>
                  <a:sym typeface="Calibri"/>
                </a:rPr>
                <a:t> de </a:t>
              </a:r>
              <a:r>
                <a:rPr lang="en-US" sz="1800" dirty="0" err="1">
                  <a:solidFill>
                    <a:schemeClr val="tx1"/>
                  </a:solidFill>
                  <a:latin typeface="Calibri"/>
                  <a:ea typeface="Calibri"/>
                  <a:cs typeface="Calibri"/>
                  <a:sym typeface="Calibri"/>
                </a:rPr>
                <a:t>Catequesis</a:t>
              </a:r>
              <a:endParaRPr dirty="0">
                <a:solidFill>
                  <a:schemeClr val="tx1"/>
                </a:solidFill>
              </a:endParaRPr>
            </a:p>
            <a:p>
              <a:pPr marL="0" marR="0" lvl="0" indent="0" algn="ctr" rtl="0">
                <a:lnSpc>
                  <a:spcPct val="90000"/>
                </a:lnSpc>
                <a:spcBef>
                  <a:spcPts val="630"/>
                </a:spcBef>
                <a:spcAft>
                  <a:spcPts val="0"/>
                </a:spcAft>
                <a:buNone/>
              </a:pPr>
              <a:r>
                <a:rPr lang="en-US" sz="1800" dirty="0" err="1">
                  <a:solidFill>
                    <a:schemeClr val="tx1"/>
                  </a:solidFill>
                  <a:latin typeface="Calibri"/>
                  <a:ea typeface="Calibri"/>
                  <a:cs typeface="Calibri"/>
                  <a:sym typeface="Calibri"/>
                </a:rPr>
                <a:t>Área</a:t>
              </a:r>
              <a:r>
                <a:rPr lang="en-US" sz="1800" dirty="0">
                  <a:solidFill>
                    <a:schemeClr val="tx1"/>
                  </a:solidFill>
                  <a:latin typeface="Calibri"/>
                  <a:ea typeface="Calibri"/>
                  <a:cs typeface="Calibri"/>
                  <a:sym typeface="Calibri"/>
                </a:rPr>
                <a:t> de </a:t>
              </a:r>
              <a:r>
                <a:rPr lang="en-US" sz="1800" dirty="0" err="1">
                  <a:solidFill>
                    <a:schemeClr val="tx1"/>
                  </a:solidFill>
                  <a:latin typeface="Calibri"/>
                  <a:ea typeface="Calibri"/>
                  <a:cs typeface="Calibri"/>
                  <a:sym typeface="Calibri"/>
                </a:rPr>
                <a:t>catequesis</a:t>
              </a:r>
              <a:r>
                <a:rPr lang="en-US" sz="1800" dirty="0">
                  <a:solidFill>
                    <a:schemeClr val="tx1"/>
                  </a:solidFill>
                  <a:latin typeface="Calibri"/>
                  <a:ea typeface="Calibri"/>
                  <a:cs typeface="Calibri"/>
                  <a:sym typeface="Calibri"/>
                </a:rPr>
                <a:t> con </a:t>
              </a:r>
              <a:r>
                <a:rPr lang="en-US" sz="1800" dirty="0" err="1">
                  <a:solidFill>
                    <a:schemeClr val="tx1"/>
                  </a:solidFill>
                  <a:latin typeface="Calibri"/>
                  <a:ea typeface="Calibri"/>
                  <a:cs typeface="Calibri"/>
                  <a:sym typeface="Calibri"/>
                </a:rPr>
                <a:t>adultos</a:t>
              </a:r>
              <a:r>
                <a:rPr lang="en-US" sz="1800" dirty="0">
                  <a:solidFill>
                    <a:schemeClr val="tx1"/>
                  </a:solidFill>
                  <a:latin typeface="Calibri"/>
                  <a:ea typeface="Calibri"/>
                  <a:cs typeface="Calibri"/>
                  <a:sym typeface="Calibri"/>
                </a:rPr>
                <a:t>  </a:t>
              </a:r>
              <a:endParaRPr sz="1800" dirty="0">
                <a:solidFill>
                  <a:schemeClr val="tx1"/>
                </a:solidFill>
                <a:latin typeface="Calibri"/>
                <a:ea typeface="Calibri"/>
                <a:cs typeface="Calibri"/>
                <a:sym typeface="Calibri"/>
              </a:endParaRPr>
            </a:p>
          </p:txBody>
        </p:sp>
        <p:sp>
          <p:nvSpPr>
            <p:cNvPr id="411" name="Google Shape;411;p17"/>
            <p:cNvSpPr/>
            <p:nvPr/>
          </p:nvSpPr>
          <p:spPr>
            <a:xfrm rot="3600000">
              <a:off x="4289386" y="2190559"/>
              <a:ext cx="1300979" cy="437355"/>
            </a:xfrm>
            <a:prstGeom prst="leftRightArrow">
              <a:avLst>
                <a:gd name="adj1" fmla="val 60000"/>
                <a:gd name="adj2" fmla="val 50000"/>
              </a:avLst>
            </a:prstGeom>
            <a:solidFill>
              <a:srgbClr val="F4BD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12" name="Google Shape;412;p17"/>
            <p:cNvSpPr txBox="1"/>
            <p:nvPr/>
          </p:nvSpPr>
          <p:spPr>
            <a:xfrm rot="3600000">
              <a:off x="4420593" y="2278030"/>
              <a:ext cx="1038566" cy="2624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700">
                <a:solidFill>
                  <a:schemeClr val="tx1"/>
                </a:solidFill>
                <a:latin typeface="Calibri"/>
                <a:ea typeface="Calibri"/>
                <a:cs typeface="Calibri"/>
                <a:sym typeface="Calibri"/>
              </a:endParaRPr>
            </a:p>
          </p:txBody>
        </p:sp>
        <p:sp>
          <p:nvSpPr>
            <p:cNvPr id="413" name="Google Shape;413;p17"/>
            <p:cNvSpPr/>
            <p:nvPr/>
          </p:nvSpPr>
          <p:spPr>
            <a:xfrm>
              <a:off x="4538226" y="3573824"/>
              <a:ext cx="2499173" cy="1249586"/>
            </a:xfrm>
            <a:prstGeom prst="roundRect">
              <a:avLst>
                <a:gd name="adj" fmla="val 10000"/>
              </a:avLst>
            </a:prstGeom>
            <a:solidFill>
              <a:schemeClr val="lt1"/>
            </a:solid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14" name="Google Shape;414;p17"/>
            <p:cNvSpPr txBox="1"/>
            <p:nvPr/>
          </p:nvSpPr>
          <p:spPr>
            <a:xfrm>
              <a:off x="4574825" y="3610423"/>
              <a:ext cx="2425975" cy="1176388"/>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None/>
              </a:pPr>
              <a:r>
                <a:rPr lang="en-US" sz="2100">
                  <a:solidFill>
                    <a:schemeClr val="tx1"/>
                  </a:solidFill>
                  <a:latin typeface="Calibri"/>
                  <a:ea typeface="Calibri"/>
                  <a:cs typeface="Calibri"/>
                  <a:sym typeface="Calibri"/>
                </a:rPr>
                <a:t>Dimensión pastoral de adultos mayores  </a:t>
              </a:r>
              <a:endParaRPr sz="2100">
                <a:solidFill>
                  <a:schemeClr val="tx1"/>
                </a:solidFill>
                <a:latin typeface="Calibri"/>
                <a:ea typeface="Calibri"/>
                <a:cs typeface="Calibri"/>
                <a:sym typeface="Calibri"/>
              </a:endParaRPr>
            </a:p>
          </p:txBody>
        </p:sp>
        <p:sp>
          <p:nvSpPr>
            <p:cNvPr id="415" name="Google Shape;415;p17"/>
            <p:cNvSpPr/>
            <p:nvPr/>
          </p:nvSpPr>
          <p:spPr>
            <a:xfrm rot="10800000">
              <a:off x="3074624" y="3979939"/>
              <a:ext cx="1300979" cy="437355"/>
            </a:xfrm>
            <a:prstGeom prst="leftRightArrow">
              <a:avLst>
                <a:gd name="adj1" fmla="val 60000"/>
                <a:gd name="adj2" fmla="val 50000"/>
              </a:avLst>
            </a:prstGeom>
            <a:solidFill>
              <a:srgbClr val="F4BD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16" name="Google Shape;416;p17"/>
            <p:cNvSpPr txBox="1"/>
            <p:nvPr/>
          </p:nvSpPr>
          <p:spPr>
            <a:xfrm>
              <a:off x="3205830" y="4067410"/>
              <a:ext cx="1038566" cy="2624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700">
                <a:solidFill>
                  <a:schemeClr val="tx1"/>
                </a:solidFill>
                <a:latin typeface="Calibri"/>
                <a:ea typeface="Calibri"/>
                <a:cs typeface="Calibri"/>
                <a:sym typeface="Calibri"/>
              </a:endParaRPr>
            </a:p>
          </p:txBody>
        </p:sp>
        <p:sp>
          <p:nvSpPr>
            <p:cNvPr id="417" name="Google Shape;417;p17"/>
            <p:cNvSpPr/>
            <p:nvPr/>
          </p:nvSpPr>
          <p:spPr>
            <a:xfrm>
              <a:off x="412828" y="3573824"/>
              <a:ext cx="2499173" cy="1249586"/>
            </a:xfrm>
            <a:prstGeom prst="roundRect">
              <a:avLst>
                <a:gd name="adj" fmla="val 10000"/>
              </a:avLst>
            </a:prstGeom>
            <a:solidFill>
              <a:schemeClr val="lt1"/>
            </a:solidFill>
            <a:ln w="12700" cap="flat" cmpd="sng">
              <a:solidFill>
                <a:srgbClr val="D66E2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18" name="Google Shape;418;p17"/>
            <p:cNvSpPr txBox="1"/>
            <p:nvPr/>
          </p:nvSpPr>
          <p:spPr>
            <a:xfrm>
              <a:off x="449427" y="3610423"/>
              <a:ext cx="2425975" cy="1176388"/>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None/>
              </a:pPr>
              <a:r>
                <a:rPr lang="en-US" sz="2100">
                  <a:solidFill>
                    <a:schemeClr val="tx1"/>
                  </a:solidFill>
                  <a:latin typeface="Calibri"/>
                  <a:ea typeface="Calibri"/>
                  <a:cs typeface="Calibri"/>
                  <a:sym typeface="Calibri"/>
                </a:rPr>
                <a:t>Tarea fundamental Pastoral social  </a:t>
              </a:r>
              <a:endParaRPr>
                <a:solidFill>
                  <a:schemeClr val="tx1"/>
                </a:solidFill>
              </a:endParaRPr>
            </a:p>
            <a:p>
              <a:pPr marL="0" marR="0" lvl="0" indent="0" algn="ctr" rtl="0">
                <a:lnSpc>
                  <a:spcPct val="90000"/>
                </a:lnSpc>
                <a:spcBef>
                  <a:spcPts val="735"/>
                </a:spcBef>
                <a:spcAft>
                  <a:spcPts val="0"/>
                </a:spcAft>
                <a:buNone/>
              </a:pPr>
              <a:r>
                <a:rPr lang="en-US" sz="2100">
                  <a:solidFill>
                    <a:schemeClr val="tx1"/>
                  </a:solidFill>
                  <a:latin typeface="Calibri"/>
                  <a:ea typeface="Calibri"/>
                  <a:cs typeface="Calibri"/>
                  <a:sym typeface="Calibri"/>
                </a:rPr>
                <a:t>Pastoral de la salud </a:t>
              </a:r>
              <a:endParaRPr sz="2100">
                <a:solidFill>
                  <a:schemeClr val="tx1"/>
                </a:solidFill>
                <a:latin typeface="Calibri"/>
                <a:ea typeface="Calibri"/>
                <a:cs typeface="Calibri"/>
                <a:sym typeface="Calibri"/>
              </a:endParaRPr>
            </a:p>
          </p:txBody>
        </p:sp>
        <p:sp>
          <p:nvSpPr>
            <p:cNvPr id="419" name="Google Shape;419;p17"/>
            <p:cNvSpPr/>
            <p:nvPr/>
          </p:nvSpPr>
          <p:spPr>
            <a:xfrm rot="-3600000">
              <a:off x="1736348" y="2215799"/>
              <a:ext cx="1300979" cy="437355"/>
            </a:xfrm>
            <a:prstGeom prst="leftRightArrow">
              <a:avLst>
                <a:gd name="adj1" fmla="val 60000"/>
                <a:gd name="adj2" fmla="val 50000"/>
              </a:avLst>
            </a:prstGeom>
            <a:solidFill>
              <a:srgbClr val="F4BD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20" name="Google Shape;420;p17"/>
            <p:cNvSpPr txBox="1"/>
            <p:nvPr/>
          </p:nvSpPr>
          <p:spPr>
            <a:xfrm rot="-3600000">
              <a:off x="1867555" y="2303270"/>
              <a:ext cx="1038566" cy="26241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700">
                <a:solidFill>
                  <a:schemeClr val="tx1"/>
                </a:solidFill>
                <a:latin typeface="Calibri"/>
                <a:ea typeface="Calibri"/>
                <a:cs typeface="Calibri"/>
                <a:sym typeface="Calibri"/>
              </a:endParaRPr>
            </a:p>
          </p:txBody>
        </p:sp>
      </p:grpSp>
      <p:sp>
        <p:nvSpPr>
          <p:cNvPr id="421" name="Google Shape;421;p17"/>
          <p:cNvSpPr txBox="1"/>
          <p:nvPr/>
        </p:nvSpPr>
        <p:spPr>
          <a:xfrm>
            <a:off x="1043608" y="476672"/>
            <a:ext cx="525658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2" name="Google Shape;422;p17"/>
          <p:cNvSpPr txBox="1"/>
          <p:nvPr/>
        </p:nvSpPr>
        <p:spPr>
          <a:xfrm>
            <a:off x="-8430" y="260648"/>
            <a:ext cx="9152430" cy="1323439"/>
          </a:xfrm>
          <a:prstGeom prst="rect">
            <a:avLst/>
          </a:prstGeom>
          <a:solidFill>
            <a:srgbClr val="FFCC99"/>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a:solidFill>
                  <a:schemeClr val="lt1"/>
                </a:solidFill>
                <a:latin typeface="Calibri"/>
                <a:ea typeface="Calibri"/>
                <a:cs typeface="Calibri"/>
                <a:sym typeface="Calibri"/>
              </a:rPr>
              <a:t>Organizaciones diocesanas afines</a:t>
            </a:r>
            <a:endParaRPr/>
          </a:p>
          <a:p>
            <a:pPr marL="0" marR="0" lvl="0" indent="0" algn="ctr" rtl="0">
              <a:spcBef>
                <a:spcPts val="0"/>
              </a:spcBef>
              <a:spcAft>
                <a:spcPts val="0"/>
              </a:spcAft>
              <a:buNone/>
            </a:pPr>
            <a:endParaRPr sz="4000">
              <a:solidFill>
                <a:schemeClr val="lt1"/>
              </a:solidFill>
              <a:latin typeface="Calibri"/>
              <a:ea typeface="Calibri"/>
              <a:cs typeface="Calibri"/>
              <a:sym typeface="Calibri"/>
            </a:endParaRPr>
          </a:p>
        </p:txBody>
      </p:sp>
      <p:pic>
        <p:nvPicPr>
          <p:cNvPr id="423" name="Google Shape;423;p17"/>
          <p:cNvPicPr preferRelativeResize="0"/>
          <p:nvPr/>
        </p:nvPicPr>
        <p:blipFill rotWithShape="1">
          <a:blip r:embed="rId3">
            <a:alphaModFix/>
          </a:blip>
          <a:srcRect/>
          <a:stretch/>
        </p:blipFill>
        <p:spPr>
          <a:xfrm>
            <a:off x="267211" y="1988840"/>
            <a:ext cx="1102216" cy="1008112"/>
          </a:xfrm>
          <a:prstGeom prst="rect">
            <a:avLst/>
          </a:prstGeom>
          <a:noFill/>
          <a:ln>
            <a:noFill/>
          </a:ln>
        </p:spPr>
      </p:pic>
      <p:pic>
        <p:nvPicPr>
          <p:cNvPr id="424" name="Google Shape;424;p17" descr="Dimensión Familia CEM"/>
          <p:cNvPicPr preferRelativeResize="0"/>
          <p:nvPr/>
        </p:nvPicPr>
        <p:blipFill rotWithShape="1">
          <a:blip r:embed="rId4">
            <a:alphaModFix/>
          </a:blip>
          <a:srcRect l="27629" t="13216" r="28282" b="14490"/>
          <a:stretch/>
        </p:blipFill>
        <p:spPr>
          <a:xfrm>
            <a:off x="7917773" y="4869160"/>
            <a:ext cx="1047097" cy="1800200"/>
          </a:xfrm>
          <a:prstGeom prst="rect">
            <a:avLst/>
          </a:prstGeom>
          <a:noFill/>
          <a:ln>
            <a:noFill/>
          </a:ln>
        </p:spPr>
      </p:pic>
      <p:sp>
        <p:nvSpPr>
          <p:cNvPr id="425" name="Google Shape;425;p17"/>
          <p:cNvSpPr txBox="1"/>
          <p:nvPr/>
        </p:nvSpPr>
        <p:spPr>
          <a:xfrm>
            <a:off x="3472578" y="4005064"/>
            <a:ext cx="1728192"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El sujeto de intervención como elemento común </a:t>
            </a: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18"/>
          <p:cNvSpPr txBox="1"/>
          <p:nvPr/>
        </p:nvSpPr>
        <p:spPr>
          <a:xfrm>
            <a:off x="14663" y="-8616"/>
            <a:ext cx="9129337" cy="584775"/>
          </a:xfrm>
          <a:prstGeom prst="rect">
            <a:avLst/>
          </a:prstGeom>
          <a:gradFill>
            <a:gsLst>
              <a:gs pos="0">
                <a:srgbClr val="B4D4A5"/>
              </a:gs>
              <a:gs pos="50000">
                <a:srgbClr val="A8CD97"/>
              </a:gs>
              <a:gs pos="100000">
                <a:srgbClr val="9BC985"/>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lt1"/>
                </a:solidFill>
                <a:latin typeface="Calibri"/>
                <a:ea typeface="Calibri"/>
                <a:cs typeface="Calibri"/>
                <a:sym typeface="Calibri"/>
              </a:rPr>
              <a:t>Uno pastoral que crea cultura con el adulto mayor</a:t>
            </a:r>
            <a:endParaRPr/>
          </a:p>
        </p:txBody>
      </p:sp>
      <p:pic>
        <p:nvPicPr>
          <p:cNvPr id="431" name="Google Shape;431;p18"/>
          <p:cNvPicPr preferRelativeResize="0"/>
          <p:nvPr/>
        </p:nvPicPr>
        <p:blipFill rotWithShape="1">
          <a:blip r:embed="rId3">
            <a:alphaModFix/>
          </a:blip>
          <a:srcRect/>
          <a:stretch/>
        </p:blipFill>
        <p:spPr>
          <a:xfrm>
            <a:off x="344838" y="915370"/>
            <a:ext cx="1102216" cy="1008112"/>
          </a:xfrm>
          <a:prstGeom prst="rect">
            <a:avLst/>
          </a:prstGeom>
          <a:noFill/>
          <a:ln>
            <a:noFill/>
          </a:ln>
        </p:spPr>
      </p:pic>
      <p:pic>
        <p:nvPicPr>
          <p:cNvPr id="432" name="Google Shape;432;p18" descr="Dimensión Familia CEM"/>
          <p:cNvPicPr preferRelativeResize="0"/>
          <p:nvPr/>
        </p:nvPicPr>
        <p:blipFill rotWithShape="1">
          <a:blip r:embed="rId4">
            <a:alphaModFix/>
          </a:blip>
          <a:srcRect l="27629" t="13216" r="28282" b="14490"/>
          <a:stretch/>
        </p:blipFill>
        <p:spPr>
          <a:xfrm>
            <a:off x="7956376" y="643327"/>
            <a:ext cx="802479" cy="1379646"/>
          </a:xfrm>
          <a:prstGeom prst="rect">
            <a:avLst/>
          </a:prstGeom>
          <a:noFill/>
          <a:ln>
            <a:noFill/>
          </a:ln>
        </p:spPr>
      </p:pic>
      <p:sp>
        <p:nvSpPr>
          <p:cNvPr id="433" name="Google Shape;433;p18"/>
          <p:cNvSpPr/>
          <p:nvPr/>
        </p:nvSpPr>
        <p:spPr>
          <a:xfrm>
            <a:off x="3391763" y="5877272"/>
            <a:ext cx="306937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grpSp>
        <p:nvGrpSpPr>
          <p:cNvPr id="434" name="Google Shape;434;p18"/>
          <p:cNvGrpSpPr/>
          <p:nvPr/>
        </p:nvGrpSpPr>
        <p:grpSpPr>
          <a:xfrm>
            <a:off x="455390" y="2144986"/>
            <a:ext cx="8597030" cy="3358347"/>
            <a:chOff x="455390" y="2144986"/>
            <a:chExt cx="8597030" cy="3358347"/>
          </a:xfrm>
        </p:grpSpPr>
        <p:sp>
          <p:nvSpPr>
            <p:cNvPr id="435" name="Google Shape;435;p18"/>
            <p:cNvSpPr/>
            <p:nvPr/>
          </p:nvSpPr>
          <p:spPr>
            <a:xfrm>
              <a:off x="6875329" y="3524287"/>
              <a:ext cx="2175603" cy="416018"/>
            </a:xfrm>
            <a:prstGeom prst="homePlate">
              <a:avLst>
                <a:gd name="adj" fmla="val 50000"/>
              </a:avLst>
            </a:prstGeom>
            <a:solidFill>
              <a:srgbClr val="9933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Adulto pleno</a:t>
              </a:r>
              <a:endParaRPr sz="1800">
                <a:solidFill>
                  <a:schemeClr val="lt1"/>
                </a:solidFill>
                <a:latin typeface="Calibri"/>
                <a:ea typeface="Calibri"/>
                <a:cs typeface="Calibri"/>
                <a:sym typeface="Calibri"/>
              </a:endParaRPr>
            </a:p>
          </p:txBody>
        </p:sp>
        <p:sp>
          <p:nvSpPr>
            <p:cNvPr id="436" name="Google Shape;436;p18"/>
            <p:cNvSpPr/>
            <p:nvPr/>
          </p:nvSpPr>
          <p:spPr>
            <a:xfrm>
              <a:off x="3275856" y="2144986"/>
              <a:ext cx="2880319" cy="465366"/>
            </a:xfrm>
            <a:prstGeom prst="homePlate">
              <a:avLst>
                <a:gd name="adj" fmla="val 50000"/>
              </a:avLst>
            </a:prstGeom>
            <a:solidFill>
              <a:srgbClr val="FF9933"/>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Adulto joven </a:t>
              </a:r>
              <a:endParaRPr sz="1800">
                <a:solidFill>
                  <a:schemeClr val="dk1"/>
                </a:solidFill>
                <a:latin typeface="Calibri"/>
                <a:ea typeface="Calibri"/>
                <a:cs typeface="Calibri"/>
                <a:sym typeface="Calibri"/>
              </a:endParaRPr>
            </a:p>
          </p:txBody>
        </p:sp>
        <p:sp>
          <p:nvSpPr>
            <p:cNvPr id="437" name="Google Shape;437;p18"/>
            <p:cNvSpPr/>
            <p:nvPr/>
          </p:nvSpPr>
          <p:spPr>
            <a:xfrm>
              <a:off x="1034595" y="3490558"/>
              <a:ext cx="1570183" cy="449747"/>
            </a:xfrm>
            <a:prstGeom prst="homePlate">
              <a:avLst>
                <a:gd name="adj" fmla="val 50000"/>
              </a:avLst>
            </a:prstGeom>
            <a:solidFill>
              <a:srgbClr val="FFE38B"/>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Adolescencia </a:t>
              </a:r>
              <a:endParaRPr sz="1800">
                <a:solidFill>
                  <a:schemeClr val="dk1"/>
                </a:solidFill>
                <a:latin typeface="Calibri"/>
                <a:ea typeface="Calibri"/>
                <a:cs typeface="Calibri"/>
                <a:sym typeface="Calibri"/>
              </a:endParaRPr>
            </a:p>
          </p:txBody>
        </p:sp>
        <p:sp>
          <p:nvSpPr>
            <p:cNvPr id="438" name="Google Shape;438;p18"/>
            <p:cNvSpPr/>
            <p:nvPr/>
          </p:nvSpPr>
          <p:spPr>
            <a:xfrm>
              <a:off x="755576" y="4278917"/>
              <a:ext cx="1382957" cy="453949"/>
            </a:xfrm>
            <a:prstGeom prst="homePlate">
              <a:avLst>
                <a:gd name="adj" fmla="val 50000"/>
              </a:avLst>
            </a:prstGeom>
            <a:solidFill>
              <a:srgbClr val="00CC66"/>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Niñez </a:t>
              </a:r>
              <a:endParaRPr sz="1800">
                <a:solidFill>
                  <a:schemeClr val="dk1"/>
                </a:solidFill>
                <a:latin typeface="Calibri"/>
                <a:ea typeface="Calibri"/>
                <a:cs typeface="Calibri"/>
                <a:sym typeface="Calibri"/>
              </a:endParaRPr>
            </a:p>
          </p:txBody>
        </p:sp>
        <p:sp>
          <p:nvSpPr>
            <p:cNvPr id="439" name="Google Shape;439;p18"/>
            <p:cNvSpPr/>
            <p:nvPr/>
          </p:nvSpPr>
          <p:spPr>
            <a:xfrm>
              <a:off x="455390" y="5052938"/>
              <a:ext cx="1291094" cy="450395"/>
            </a:xfrm>
            <a:prstGeom prst="homePlate">
              <a:avLst>
                <a:gd name="adj" fmla="val 50000"/>
              </a:avLst>
            </a:prstGeom>
            <a:solidFill>
              <a:srgbClr val="C4E0B2"/>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Infancia </a:t>
              </a:r>
              <a:endParaRPr sz="1800">
                <a:solidFill>
                  <a:schemeClr val="dk1"/>
                </a:solidFill>
                <a:latin typeface="Calibri"/>
                <a:ea typeface="Calibri"/>
                <a:cs typeface="Calibri"/>
                <a:sym typeface="Calibri"/>
              </a:endParaRPr>
            </a:p>
          </p:txBody>
        </p:sp>
        <p:sp>
          <p:nvSpPr>
            <p:cNvPr id="440" name="Google Shape;440;p18"/>
            <p:cNvSpPr/>
            <p:nvPr/>
          </p:nvSpPr>
          <p:spPr>
            <a:xfrm>
              <a:off x="1117370" y="2725648"/>
              <a:ext cx="1889892" cy="426297"/>
            </a:xfrm>
            <a:prstGeom prst="homePlate">
              <a:avLst>
                <a:gd name="adj" fmla="val 50000"/>
              </a:avLst>
            </a:prstGeom>
            <a:solidFill>
              <a:srgbClr val="FFFF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Juventud </a:t>
              </a:r>
              <a:endParaRPr sz="1800">
                <a:solidFill>
                  <a:schemeClr val="dk1"/>
                </a:solidFill>
                <a:latin typeface="Calibri"/>
                <a:ea typeface="Calibri"/>
                <a:cs typeface="Calibri"/>
                <a:sym typeface="Calibri"/>
              </a:endParaRPr>
            </a:p>
          </p:txBody>
        </p:sp>
        <p:sp>
          <p:nvSpPr>
            <p:cNvPr id="441" name="Google Shape;441;p18"/>
            <p:cNvSpPr/>
            <p:nvPr/>
          </p:nvSpPr>
          <p:spPr>
            <a:xfrm>
              <a:off x="7361798" y="4251423"/>
              <a:ext cx="1690622" cy="418792"/>
            </a:xfrm>
            <a:prstGeom prst="homePlate">
              <a:avLst>
                <a:gd name="adj" fmla="val 50000"/>
              </a:avLst>
            </a:prstGeom>
            <a:solidFill>
              <a:srgbClr val="CC66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Adulto viejo </a:t>
              </a:r>
              <a:endParaRPr sz="1800">
                <a:solidFill>
                  <a:schemeClr val="lt1"/>
                </a:solidFill>
                <a:latin typeface="Calibri"/>
                <a:ea typeface="Calibri"/>
                <a:cs typeface="Calibri"/>
                <a:sym typeface="Calibri"/>
              </a:endParaRPr>
            </a:p>
          </p:txBody>
        </p:sp>
        <p:sp>
          <p:nvSpPr>
            <p:cNvPr id="442" name="Google Shape;442;p18"/>
            <p:cNvSpPr/>
            <p:nvPr/>
          </p:nvSpPr>
          <p:spPr>
            <a:xfrm>
              <a:off x="6461142" y="2693395"/>
              <a:ext cx="2586673" cy="442756"/>
            </a:xfrm>
            <a:prstGeom prst="homePlate">
              <a:avLst>
                <a:gd name="adj" fmla="val 50000"/>
              </a:avLst>
            </a:prstGeom>
            <a:solidFill>
              <a:srgbClr val="CC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Inicio a la vida adulta </a:t>
              </a:r>
              <a:endParaRPr sz="1800">
                <a:solidFill>
                  <a:schemeClr val="lt1"/>
                </a:solidFill>
                <a:latin typeface="Calibri"/>
                <a:ea typeface="Calibri"/>
                <a:cs typeface="Calibri"/>
                <a:sym typeface="Calibri"/>
              </a:endParaRPr>
            </a:p>
          </p:txBody>
        </p:sp>
        <p:sp>
          <p:nvSpPr>
            <p:cNvPr id="443" name="Google Shape;443;p18"/>
            <p:cNvSpPr/>
            <p:nvPr/>
          </p:nvSpPr>
          <p:spPr>
            <a:xfrm>
              <a:off x="7845683" y="5077202"/>
              <a:ext cx="1205249" cy="400727"/>
            </a:xfrm>
            <a:prstGeom prst="homePlate">
              <a:avLst>
                <a:gd name="adj" fmla="val 50000"/>
              </a:avLst>
            </a:prstGeom>
            <a:solidFill>
              <a:srgbClr val="CC99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Anciano </a:t>
              </a:r>
              <a:endParaRPr sz="1800">
                <a:solidFill>
                  <a:schemeClr val="lt1"/>
                </a:solidFill>
                <a:latin typeface="Calibri"/>
                <a:ea typeface="Calibri"/>
                <a:cs typeface="Calibri"/>
                <a:sym typeface="Calibri"/>
              </a:endParaRPr>
            </a:p>
          </p:txBody>
        </p:sp>
      </p:grpSp>
      <p:grpSp>
        <p:nvGrpSpPr>
          <p:cNvPr id="444" name="Google Shape;444;p18"/>
          <p:cNvGrpSpPr/>
          <p:nvPr/>
        </p:nvGrpSpPr>
        <p:grpSpPr>
          <a:xfrm>
            <a:off x="1662127" y="2708920"/>
            <a:ext cx="6183556" cy="2955772"/>
            <a:chOff x="1662127" y="2708920"/>
            <a:chExt cx="6183556" cy="2955772"/>
          </a:xfrm>
        </p:grpSpPr>
        <p:cxnSp>
          <p:nvCxnSpPr>
            <p:cNvPr id="445" name="Google Shape;445;p18"/>
            <p:cNvCxnSpPr/>
            <p:nvPr/>
          </p:nvCxnSpPr>
          <p:spPr>
            <a:xfrm rot="10800000" flipH="1">
              <a:off x="1662127" y="2717284"/>
              <a:ext cx="1512168" cy="2880319"/>
            </a:xfrm>
            <a:prstGeom prst="straightConnector1">
              <a:avLst/>
            </a:prstGeom>
            <a:noFill/>
            <a:ln w="38100" cap="flat" cmpd="sng">
              <a:solidFill>
                <a:schemeClr val="dk1"/>
              </a:solidFill>
              <a:prstDash val="solid"/>
              <a:miter lim="800000"/>
              <a:headEnd type="none" w="sm" len="sm"/>
              <a:tailEnd type="none" w="sm" len="sm"/>
            </a:ln>
          </p:spPr>
        </p:cxnSp>
        <p:cxnSp>
          <p:nvCxnSpPr>
            <p:cNvPr id="446" name="Google Shape;446;p18"/>
            <p:cNvCxnSpPr/>
            <p:nvPr/>
          </p:nvCxnSpPr>
          <p:spPr>
            <a:xfrm rot="10800000" flipH="1">
              <a:off x="3146199" y="2708920"/>
              <a:ext cx="2913213" cy="16728"/>
            </a:xfrm>
            <a:prstGeom prst="straightConnector1">
              <a:avLst/>
            </a:prstGeom>
            <a:noFill/>
            <a:ln w="38100" cap="flat" cmpd="sng">
              <a:solidFill>
                <a:schemeClr val="dk1"/>
              </a:solidFill>
              <a:prstDash val="solid"/>
              <a:miter lim="800000"/>
              <a:headEnd type="none" w="sm" len="sm"/>
              <a:tailEnd type="none" w="sm" len="sm"/>
            </a:ln>
          </p:spPr>
        </p:cxnSp>
        <p:cxnSp>
          <p:nvCxnSpPr>
            <p:cNvPr id="447" name="Google Shape;447;p18"/>
            <p:cNvCxnSpPr/>
            <p:nvPr/>
          </p:nvCxnSpPr>
          <p:spPr>
            <a:xfrm rot="10800000">
              <a:off x="6068291" y="2708920"/>
              <a:ext cx="1777392" cy="2955772"/>
            </a:xfrm>
            <a:prstGeom prst="straightConnector1">
              <a:avLst/>
            </a:prstGeom>
            <a:noFill/>
            <a:ln w="38100" cap="flat" cmpd="sng">
              <a:solidFill>
                <a:schemeClr val="dk1"/>
              </a:solidFill>
              <a:prstDash val="solid"/>
              <a:miter lim="800000"/>
              <a:headEnd type="none" w="sm" len="sm"/>
              <a:tailEnd type="none" w="sm" len="sm"/>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4"/>
                                        </p:tgtEl>
                                        <p:attrNameLst>
                                          <p:attrName>style.visibility</p:attrName>
                                        </p:attrNameLst>
                                      </p:cBhvr>
                                      <p:to>
                                        <p:strVal val="visible"/>
                                      </p:to>
                                    </p:set>
                                    <p:animEffect transition="in" filter="fade">
                                      <p:cBhvr>
                                        <p:cTn id="7" dur="1822"/>
                                        <p:tgtEl>
                                          <p:spTgt spid="4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4"/>
                                        </p:tgtEl>
                                        <p:attrNameLst>
                                          <p:attrName>style.visibility</p:attrName>
                                        </p:attrNameLst>
                                      </p:cBhvr>
                                      <p:to>
                                        <p:strVal val="visible"/>
                                      </p:to>
                                    </p:set>
                                    <p:animEffect transition="in" filter="fade">
                                      <p:cBhvr>
                                        <p:cTn id="12" dur="20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graphicFrame>
        <p:nvGraphicFramePr>
          <p:cNvPr id="452" name="Google Shape;452;p19"/>
          <p:cNvGraphicFramePr/>
          <p:nvPr/>
        </p:nvGraphicFramePr>
        <p:xfrm>
          <a:off x="1" y="1077219"/>
          <a:ext cx="9143975" cy="5780750"/>
        </p:xfrm>
        <a:graphic>
          <a:graphicData uri="http://schemas.openxmlformats.org/drawingml/2006/table">
            <a:tbl>
              <a:tblPr firstRow="1" firstCol="1" bandRow="1">
                <a:noFill/>
                <a:tableStyleId>{13EE4979-7180-4FF0-A0E5-32C7C5679C25}</a:tableStyleId>
              </a:tblPr>
              <a:tblGrid>
                <a:gridCol w="1254350">
                  <a:extLst>
                    <a:ext uri="{9D8B030D-6E8A-4147-A177-3AD203B41FA5}">
                      <a16:colId xmlns:a16="http://schemas.microsoft.com/office/drawing/2014/main" val="20000"/>
                    </a:ext>
                  </a:extLst>
                </a:gridCol>
                <a:gridCol w="863775">
                  <a:extLst>
                    <a:ext uri="{9D8B030D-6E8A-4147-A177-3AD203B41FA5}">
                      <a16:colId xmlns:a16="http://schemas.microsoft.com/office/drawing/2014/main" val="20001"/>
                    </a:ext>
                  </a:extLst>
                </a:gridCol>
                <a:gridCol w="1857000">
                  <a:extLst>
                    <a:ext uri="{9D8B030D-6E8A-4147-A177-3AD203B41FA5}">
                      <a16:colId xmlns:a16="http://schemas.microsoft.com/office/drawing/2014/main" val="20002"/>
                    </a:ext>
                  </a:extLst>
                </a:gridCol>
                <a:gridCol w="2500600">
                  <a:extLst>
                    <a:ext uri="{9D8B030D-6E8A-4147-A177-3AD203B41FA5}">
                      <a16:colId xmlns:a16="http://schemas.microsoft.com/office/drawing/2014/main" val="20003"/>
                    </a:ext>
                  </a:extLst>
                </a:gridCol>
                <a:gridCol w="2668250">
                  <a:extLst>
                    <a:ext uri="{9D8B030D-6E8A-4147-A177-3AD203B41FA5}">
                      <a16:colId xmlns:a16="http://schemas.microsoft.com/office/drawing/2014/main" val="20004"/>
                    </a:ext>
                  </a:extLst>
                </a:gridCol>
              </a:tblGrid>
              <a:tr h="631000">
                <a:tc>
                  <a:txBody>
                    <a:bodyPr/>
                    <a:lstStyle/>
                    <a:p>
                      <a:pPr marL="0" marR="0" lvl="0" indent="0" algn="ctr" rtl="0">
                        <a:spcBef>
                          <a:spcPts val="0"/>
                        </a:spcBef>
                        <a:spcAft>
                          <a:spcPts val="0"/>
                        </a:spcAft>
                        <a:buNone/>
                      </a:pPr>
                      <a:r>
                        <a:rPr lang="en-US" sz="2000" u="none" strike="noStrike" cap="none"/>
                        <a:t>Etapas</a:t>
                      </a:r>
                      <a:endParaRPr sz="2000" u="none" strike="noStrike" cap="non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u="none" strike="noStrike" cap="none"/>
                        <a:t>Edad</a:t>
                      </a:r>
                      <a:endParaRPr sz="2000" u="none" strike="noStrike" cap="non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u="none" strike="noStrike" cap="none"/>
                        <a:t>Crisis</a:t>
                      </a:r>
                      <a:endParaRPr sz="2000" u="none" strike="noStrike" cap="non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u="none" strike="noStrike" cap="none"/>
                        <a:t>Rol</a:t>
                      </a:r>
                      <a:endParaRPr sz="2000" u="none" strike="noStrike" cap="none">
                        <a:latin typeface="Calibri"/>
                        <a:ea typeface="Calibri"/>
                        <a:cs typeface="Calibri"/>
                        <a:sym typeface="Calibri"/>
                      </a:endParaRPr>
                    </a:p>
                  </a:txBody>
                  <a:tcPr marL="68575" marR="68575" marT="0" marB="0"/>
                </a:tc>
                <a:tc>
                  <a:txBody>
                    <a:bodyPr/>
                    <a:lstStyle/>
                    <a:p>
                      <a:pPr marL="0" marR="0" lvl="0" indent="0" algn="ctr" rtl="0">
                        <a:spcBef>
                          <a:spcPts val="0"/>
                        </a:spcBef>
                        <a:spcAft>
                          <a:spcPts val="0"/>
                        </a:spcAft>
                        <a:buNone/>
                      </a:pPr>
                      <a:r>
                        <a:rPr lang="en-US" sz="2000" u="none" strike="noStrike" cap="none"/>
                        <a:t>Relaciones familiares</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0"/>
                  </a:ext>
                </a:extLst>
              </a:tr>
              <a:tr h="959400">
                <a:tc>
                  <a:txBody>
                    <a:bodyPr/>
                    <a:lstStyle/>
                    <a:p>
                      <a:pPr marL="0" marR="0" lvl="0" indent="0" algn="l" rtl="0">
                        <a:spcBef>
                          <a:spcPts val="0"/>
                        </a:spcBef>
                        <a:spcAft>
                          <a:spcPts val="0"/>
                        </a:spcAft>
                        <a:buNone/>
                      </a:pPr>
                      <a:r>
                        <a:rPr lang="en-US" sz="2000" u="none" strike="noStrike" cap="none"/>
                        <a:t>Adulto joven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46-65</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Estabilidad en la carrera</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Obligación hacia los hijos, ausencia de los hijos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Parten los hijos, estabilidad profesional</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1"/>
                  </a:ext>
                </a:extLst>
              </a:tr>
              <a:tr h="1362925">
                <a:tc>
                  <a:txBody>
                    <a:bodyPr/>
                    <a:lstStyle/>
                    <a:p>
                      <a:pPr marL="0" marR="0" lvl="0" indent="0" algn="l" rtl="0">
                        <a:spcBef>
                          <a:spcPts val="0"/>
                        </a:spcBef>
                        <a:spcAft>
                          <a:spcPts val="0"/>
                        </a:spcAft>
                        <a:buNone/>
                      </a:pPr>
                      <a:r>
                        <a:rPr lang="en-US" sz="2000" u="none" strike="noStrike" cap="none"/>
                        <a:t>Inicio de la vida adulta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66-70</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Jubilación o retiro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Ingresos bajos, adaptación a los nuevos roles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Interacción intensa de la pareja </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2"/>
                  </a:ext>
                </a:extLst>
              </a:tr>
              <a:tr h="959400">
                <a:tc>
                  <a:txBody>
                    <a:bodyPr/>
                    <a:lstStyle/>
                    <a:p>
                      <a:pPr marL="0" marR="0" lvl="0" indent="0" algn="l" rtl="0">
                        <a:spcBef>
                          <a:spcPts val="0"/>
                        </a:spcBef>
                        <a:spcAft>
                          <a:spcPts val="0"/>
                        </a:spcAft>
                        <a:buNone/>
                      </a:pPr>
                      <a:r>
                        <a:rPr lang="en-US" sz="2000" u="none" strike="noStrike" cap="none"/>
                        <a:t>Adulto pleno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71-74</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Simbiosis, viudez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Perdida de capacidades, perdida de cónyuge</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Ruptura de la diada fundamental</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3"/>
                  </a:ext>
                </a:extLst>
              </a:tr>
              <a:tr h="959400">
                <a:tc>
                  <a:txBody>
                    <a:bodyPr/>
                    <a:lstStyle/>
                    <a:p>
                      <a:pPr marL="0" marR="0" lvl="0" indent="0" algn="l" rtl="0">
                        <a:spcBef>
                          <a:spcPts val="0"/>
                        </a:spcBef>
                        <a:spcAft>
                          <a:spcPts val="0"/>
                        </a:spcAft>
                        <a:buNone/>
                      </a:pPr>
                      <a:r>
                        <a:rPr lang="en-US" sz="2000" u="none" strike="noStrike" cap="none"/>
                        <a:t>Adulto viejo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75</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Invalidez institucionalización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Perdida de la independencia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Separación y aislamiento</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4"/>
                  </a:ext>
                </a:extLst>
              </a:tr>
              <a:tr h="908625">
                <a:tc>
                  <a:txBody>
                    <a:bodyPr/>
                    <a:lstStyle/>
                    <a:p>
                      <a:pPr marL="0" marR="0" lvl="0" indent="0" algn="l" rtl="0">
                        <a:spcBef>
                          <a:spcPts val="0"/>
                        </a:spcBef>
                        <a:spcAft>
                          <a:spcPts val="0"/>
                        </a:spcAft>
                        <a:buNone/>
                      </a:pPr>
                      <a:r>
                        <a:rPr lang="en-US" sz="2000" u="none" strike="noStrike" cap="none"/>
                        <a:t>Anciano (a)</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85</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 </a:t>
                      </a:r>
                      <a:endParaRPr sz="2000" u="none" strike="noStrike" cap="none">
                        <a:latin typeface="Calibri"/>
                        <a:ea typeface="Calibri"/>
                        <a:cs typeface="Calibri"/>
                        <a:sym typeface="Calibri"/>
                      </a:endParaRPr>
                    </a:p>
                  </a:txBody>
                  <a:tcPr marL="68575" marR="68575" marT="0" marB="0"/>
                </a:tc>
                <a:tc>
                  <a:txBody>
                    <a:bodyPr/>
                    <a:lstStyle/>
                    <a:p>
                      <a:pPr marL="0" marR="0" lvl="0" indent="0" algn="l" rtl="0">
                        <a:spcBef>
                          <a:spcPts val="0"/>
                        </a:spcBef>
                        <a:spcAft>
                          <a:spcPts val="0"/>
                        </a:spcAft>
                        <a:buNone/>
                      </a:pPr>
                      <a:r>
                        <a:rPr lang="en-US" sz="2000" u="none" strike="noStrike" cap="none"/>
                        <a:t> </a:t>
                      </a:r>
                      <a:endParaRPr sz="2000" u="none" strike="noStrike" cap="none">
                        <a:latin typeface="Calibri"/>
                        <a:ea typeface="Calibri"/>
                        <a:cs typeface="Calibri"/>
                        <a:sym typeface="Calibri"/>
                      </a:endParaRPr>
                    </a:p>
                  </a:txBody>
                  <a:tcPr marL="68575" marR="68575" marT="0" marB="0"/>
                </a:tc>
                <a:extLst>
                  <a:ext uri="{0D108BD9-81ED-4DB2-BD59-A6C34878D82A}">
                    <a16:rowId xmlns:a16="http://schemas.microsoft.com/office/drawing/2014/main" val="10005"/>
                  </a:ext>
                </a:extLst>
              </a:tr>
            </a:tbl>
          </a:graphicData>
        </a:graphic>
      </p:graphicFrame>
      <p:sp>
        <p:nvSpPr>
          <p:cNvPr id="453" name="Google Shape;453;p19"/>
          <p:cNvSpPr txBox="1"/>
          <p:nvPr/>
        </p:nvSpPr>
        <p:spPr>
          <a:xfrm>
            <a:off x="0" y="0"/>
            <a:ext cx="9144000" cy="1077218"/>
          </a:xfrm>
          <a:prstGeom prst="rect">
            <a:avLst/>
          </a:prstGeom>
          <a:solidFill>
            <a:srgbClr val="C4E0B2"/>
          </a:soli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a:solidFill>
                  <a:schemeClr val="dk1"/>
                </a:solidFill>
                <a:latin typeface="Calibri"/>
                <a:ea typeface="Calibri"/>
                <a:cs typeface="Calibri"/>
                <a:sym typeface="Calibri"/>
              </a:rPr>
              <a:t>El concepto del adulto mayor (Papalia)  para generar la cultura con el adulto mayor  </a:t>
            </a:r>
            <a:endParaRPr sz="3200" b="1">
              <a:solidFill>
                <a:schemeClr val="dk1"/>
              </a:solidFill>
              <a:latin typeface="Calibri"/>
              <a:ea typeface="Calibri"/>
              <a:cs typeface="Calibri"/>
              <a:sym typeface="Calibri"/>
            </a:endParaRPr>
          </a:p>
        </p:txBody>
      </p:sp>
      <p:pic>
        <p:nvPicPr>
          <p:cNvPr id="454" name="Google Shape;454;p19"/>
          <p:cNvPicPr preferRelativeResize="0"/>
          <p:nvPr/>
        </p:nvPicPr>
        <p:blipFill rotWithShape="1">
          <a:blip r:embed="rId3">
            <a:alphaModFix/>
          </a:blip>
          <a:srcRect/>
          <a:stretch/>
        </p:blipFill>
        <p:spPr>
          <a:xfrm>
            <a:off x="6768244" y="5833753"/>
            <a:ext cx="936104" cy="856182"/>
          </a:xfrm>
          <a:prstGeom prst="rect">
            <a:avLst/>
          </a:prstGeom>
          <a:noFill/>
          <a:ln>
            <a:noFill/>
          </a:ln>
        </p:spPr>
      </p:pic>
      <p:pic>
        <p:nvPicPr>
          <p:cNvPr id="455" name="Google Shape;455;p19" descr="Dimensión Familia CEM"/>
          <p:cNvPicPr preferRelativeResize="0"/>
          <p:nvPr/>
        </p:nvPicPr>
        <p:blipFill rotWithShape="1">
          <a:blip r:embed="rId4">
            <a:alphaModFix/>
          </a:blip>
          <a:srcRect l="27629" t="13216" r="28282" b="14490"/>
          <a:stretch/>
        </p:blipFill>
        <p:spPr>
          <a:xfrm>
            <a:off x="8172400" y="5328155"/>
            <a:ext cx="792088" cy="1361780"/>
          </a:xfrm>
          <a:prstGeom prst="rect">
            <a:avLst/>
          </a:prstGeom>
          <a:noFill/>
          <a:ln>
            <a:noFill/>
          </a:ln>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0"/>
          <p:cNvSpPr txBox="1"/>
          <p:nvPr/>
        </p:nvSpPr>
        <p:spPr>
          <a:xfrm>
            <a:off x="17929" y="242564"/>
            <a:ext cx="9144000" cy="830997"/>
          </a:xfrm>
          <a:prstGeom prst="rect">
            <a:avLst/>
          </a:prstGeom>
          <a:solidFill>
            <a:srgbClr val="FF9933"/>
          </a:solidFill>
          <a:ln w="9525"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Enfoques  pastorales en relación a  las etapas de la vida adulta que lleva a formar cultura </a:t>
            </a:r>
            <a:endParaRPr sz="2400">
              <a:solidFill>
                <a:schemeClr val="dk1"/>
              </a:solidFill>
              <a:latin typeface="Calibri"/>
              <a:ea typeface="Calibri"/>
              <a:cs typeface="Calibri"/>
              <a:sym typeface="Calibri"/>
            </a:endParaRPr>
          </a:p>
        </p:txBody>
      </p:sp>
      <p:grpSp>
        <p:nvGrpSpPr>
          <p:cNvPr id="461" name="Google Shape;461;p20"/>
          <p:cNvGrpSpPr/>
          <p:nvPr/>
        </p:nvGrpSpPr>
        <p:grpSpPr>
          <a:xfrm>
            <a:off x="287524" y="1628801"/>
            <a:ext cx="8568951" cy="4966748"/>
            <a:chOff x="0" y="1"/>
            <a:chExt cx="8568951" cy="4966748"/>
          </a:xfrm>
        </p:grpSpPr>
        <p:sp>
          <p:nvSpPr>
            <p:cNvPr id="462" name="Google Shape;462;p20"/>
            <p:cNvSpPr/>
            <p:nvPr/>
          </p:nvSpPr>
          <p:spPr>
            <a:xfrm rot="5400000">
              <a:off x="-267472" y="269275"/>
              <a:ext cx="1783147" cy="1248203"/>
            </a:xfrm>
            <a:prstGeom prst="chevron">
              <a:avLst>
                <a:gd name="adj" fmla="val 50000"/>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0"/>
            <p:cNvSpPr txBox="1"/>
            <p:nvPr/>
          </p:nvSpPr>
          <p:spPr>
            <a:xfrm>
              <a:off x="1" y="625905"/>
              <a:ext cx="1248203" cy="534944"/>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None/>
              </a:pPr>
              <a:r>
                <a:rPr lang="en-US" sz="1500">
                  <a:solidFill>
                    <a:schemeClr val="dk1"/>
                  </a:solidFill>
                  <a:latin typeface="Calibri"/>
                  <a:ea typeface="Calibri"/>
                  <a:cs typeface="Calibri"/>
                  <a:sym typeface="Calibri"/>
                </a:rPr>
                <a:t>Adulto joven </a:t>
              </a:r>
              <a:endParaRPr sz="1500">
                <a:solidFill>
                  <a:schemeClr val="dk1"/>
                </a:solidFill>
                <a:latin typeface="Calibri"/>
                <a:ea typeface="Calibri"/>
                <a:cs typeface="Calibri"/>
                <a:sym typeface="Calibri"/>
              </a:endParaRPr>
            </a:p>
          </p:txBody>
        </p:sp>
        <p:sp>
          <p:nvSpPr>
            <p:cNvPr id="464" name="Google Shape;464;p20"/>
            <p:cNvSpPr/>
            <p:nvPr/>
          </p:nvSpPr>
          <p:spPr>
            <a:xfrm rot="5400000">
              <a:off x="4329054" y="-3080851"/>
              <a:ext cx="1159045" cy="7320748"/>
            </a:xfrm>
            <a:prstGeom prst="round2SameRect">
              <a:avLst>
                <a:gd name="adj1" fmla="val 16667"/>
                <a:gd name="adj2" fmla="val 0"/>
              </a:avLst>
            </a:prstGeom>
            <a:solidFill>
              <a:schemeClr val="lt1">
                <a:alpha val="89803"/>
              </a:schemeClr>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0"/>
            <p:cNvSpPr txBox="1"/>
            <p:nvPr/>
          </p:nvSpPr>
          <p:spPr>
            <a:xfrm>
              <a:off x="1248203" y="56580"/>
              <a:ext cx="7264168" cy="1045885"/>
            </a:xfrm>
            <a:prstGeom prst="rect">
              <a:avLst/>
            </a:prstGeom>
            <a:noFill/>
            <a:ln>
              <a:noFill/>
            </a:ln>
          </p:spPr>
          <p:txBody>
            <a:bodyPr spcFirstLastPara="1" wrap="square" lIns="220450" tIns="19675" rIns="19675" bIns="19675" anchor="ctr" anchorCtr="0">
              <a:noAutofit/>
            </a:bodyPr>
            <a:lstStyle/>
            <a:p>
              <a:pPr marL="285750" marR="0" lvl="1" indent="-285750" algn="l" rtl="0">
                <a:lnSpc>
                  <a:spcPct val="90000"/>
                </a:lnSpc>
                <a:spcBef>
                  <a:spcPts val="0"/>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Pastoral prospectiva</a:t>
              </a:r>
              <a:endParaRPr sz="31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465"/>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Acciones preventivas, plan de vida adulta  </a:t>
              </a:r>
              <a:endParaRPr sz="3100" b="0" i="0" u="none" strike="noStrike" cap="none">
                <a:solidFill>
                  <a:schemeClr val="dk1"/>
                </a:solidFill>
                <a:latin typeface="Calibri"/>
                <a:ea typeface="Calibri"/>
                <a:cs typeface="Calibri"/>
                <a:sym typeface="Calibri"/>
              </a:endParaRPr>
            </a:p>
          </p:txBody>
        </p:sp>
        <p:sp>
          <p:nvSpPr>
            <p:cNvPr id="466" name="Google Shape;466;p20"/>
            <p:cNvSpPr/>
            <p:nvPr/>
          </p:nvSpPr>
          <p:spPr>
            <a:xfrm rot="5400000">
              <a:off x="-267472" y="1851650"/>
              <a:ext cx="1783147" cy="1248203"/>
            </a:xfrm>
            <a:prstGeom prst="chevron">
              <a:avLst>
                <a:gd name="adj" fmla="val 50000"/>
              </a:avLst>
            </a:prstGeom>
            <a:solidFill>
              <a:schemeClr val="accent3"/>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0"/>
            <p:cNvSpPr txBox="1"/>
            <p:nvPr/>
          </p:nvSpPr>
          <p:spPr>
            <a:xfrm>
              <a:off x="1" y="2208280"/>
              <a:ext cx="1248203" cy="534944"/>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None/>
              </a:pPr>
              <a:r>
                <a:rPr lang="en-US" sz="1500">
                  <a:solidFill>
                    <a:schemeClr val="dk1"/>
                  </a:solidFill>
                  <a:latin typeface="Calibri"/>
                  <a:ea typeface="Calibri"/>
                  <a:cs typeface="Calibri"/>
                  <a:sym typeface="Calibri"/>
                </a:rPr>
                <a:t>Adulto  pleno  </a:t>
              </a:r>
              <a:endParaRPr sz="1500">
                <a:solidFill>
                  <a:schemeClr val="dk1"/>
                </a:solidFill>
                <a:latin typeface="Calibri"/>
                <a:ea typeface="Calibri"/>
                <a:cs typeface="Calibri"/>
                <a:sym typeface="Calibri"/>
              </a:endParaRPr>
            </a:p>
          </p:txBody>
        </p:sp>
        <p:sp>
          <p:nvSpPr>
            <p:cNvPr id="468" name="Google Shape;468;p20"/>
            <p:cNvSpPr/>
            <p:nvPr/>
          </p:nvSpPr>
          <p:spPr>
            <a:xfrm rot="5400000">
              <a:off x="4329054" y="-1488149"/>
              <a:ext cx="1159045" cy="7320748"/>
            </a:xfrm>
            <a:prstGeom prst="round2SameRect">
              <a:avLst>
                <a:gd name="adj1" fmla="val 16667"/>
                <a:gd name="adj2" fmla="val 0"/>
              </a:avLst>
            </a:prstGeom>
            <a:solidFill>
              <a:schemeClr val="lt1">
                <a:alpha val="89803"/>
              </a:schemeClr>
            </a:solidFill>
            <a:ln w="12700" cap="flat" cmpd="sng">
              <a:solidFill>
                <a:schemeClr val="accent3"/>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0"/>
            <p:cNvSpPr txBox="1"/>
            <p:nvPr/>
          </p:nvSpPr>
          <p:spPr>
            <a:xfrm>
              <a:off x="1248203" y="1649282"/>
              <a:ext cx="7264168" cy="1045885"/>
            </a:xfrm>
            <a:prstGeom prst="rect">
              <a:avLst/>
            </a:prstGeom>
            <a:noFill/>
            <a:ln>
              <a:noFill/>
            </a:ln>
          </p:spPr>
          <p:txBody>
            <a:bodyPr spcFirstLastPara="1" wrap="square" lIns="220450" tIns="19675" rIns="19675" bIns="19675" anchor="ctr" anchorCtr="0">
              <a:noAutofit/>
            </a:bodyPr>
            <a:lstStyle/>
            <a:p>
              <a:pPr marL="285750" marR="0" lvl="1" indent="-285750" algn="l" rtl="0">
                <a:lnSpc>
                  <a:spcPct val="90000"/>
                </a:lnSpc>
                <a:spcBef>
                  <a:spcPts val="0"/>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Pastoral activa (Oblativa) </a:t>
              </a:r>
              <a:endParaRPr sz="31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465"/>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Acción misionera </a:t>
              </a:r>
              <a:endParaRPr sz="3100" b="0" i="0" u="none" strike="noStrike" cap="none">
                <a:solidFill>
                  <a:schemeClr val="dk1"/>
                </a:solidFill>
                <a:latin typeface="Calibri"/>
                <a:ea typeface="Calibri"/>
                <a:cs typeface="Calibri"/>
                <a:sym typeface="Calibri"/>
              </a:endParaRPr>
            </a:p>
          </p:txBody>
        </p:sp>
        <p:sp>
          <p:nvSpPr>
            <p:cNvPr id="470" name="Google Shape;470;p20"/>
            <p:cNvSpPr/>
            <p:nvPr/>
          </p:nvSpPr>
          <p:spPr>
            <a:xfrm rot="5400000">
              <a:off x="-267472" y="3451073"/>
              <a:ext cx="1783147" cy="1248203"/>
            </a:xfrm>
            <a:prstGeom prst="chevron">
              <a:avLst>
                <a:gd name="adj" fmla="val 50000"/>
              </a:avLst>
            </a:prstGeom>
            <a:solidFill>
              <a:schemeClr val="accent4"/>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0"/>
            <p:cNvSpPr txBox="1"/>
            <p:nvPr/>
          </p:nvSpPr>
          <p:spPr>
            <a:xfrm>
              <a:off x="1" y="3807703"/>
              <a:ext cx="1248203" cy="534944"/>
            </a:xfrm>
            <a:prstGeom prst="rect">
              <a:avLst/>
            </a:prstGeom>
            <a:noFill/>
            <a:ln>
              <a:noFill/>
            </a:ln>
          </p:spPr>
          <p:txBody>
            <a:bodyPr spcFirstLastPara="1" wrap="square" lIns="9525" tIns="9525" rIns="9525" bIns="9525" anchor="ctr" anchorCtr="0">
              <a:noAutofit/>
            </a:bodyPr>
            <a:lstStyle/>
            <a:p>
              <a:pPr marL="0" marR="0" lvl="0" indent="0" algn="ctr" rtl="0">
                <a:lnSpc>
                  <a:spcPct val="90000"/>
                </a:lnSpc>
                <a:spcBef>
                  <a:spcPts val="0"/>
                </a:spcBef>
                <a:spcAft>
                  <a:spcPts val="0"/>
                </a:spcAft>
                <a:buNone/>
              </a:pPr>
              <a:r>
                <a:rPr lang="en-US" sz="1500">
                  <a:solidFill>
                    <a:schemeClr val="dk1"/>
                  </a:solidFill>
                  <a:latin typeface="Calibri"/>
                  <a:ea typeface="Calibri"/>
                  <a:cs typeface="Calibri"/>
                  <a:sym typeface="Calibri"/>
                </a:rPr>
                <a:t>Adulto pleno,  viejo o anciano   </a:t>
              </a:r>
              <a:endParaRPr sz="1500">
                <a:solidFill>
                  <a:schemeClr val="dk1"/>
                </a:solidFill>
                <a:latin typeface="Calibri"/>
                <a:ea typeface="Calibri"/>
                <a:cs typeface="Calibri"/>
                <a:sym typeface="Calibri"/>
              </a:endParaRPr>
            </a:p>
          </p:txBody>
        </p:sp>
        <p:sp>
          <p:nvSpPr>
            <p:cNvPr id="472" name="Google Shape;472;p20"/>
            <p:cNvSpPr/>
            <p:nvPr/>
          </p:nvSpPr>
          <p:spPr>
            <a:xfrm rot="5400000">
              <a:off x="4329054" y="102749"/>
              <a:ext cx="1159045" cy="7320748"/>
            </a:xfrm>
            <a:prstGeom prst="round2SameRect">
              <a:avLst>
                <a:gd name="adj1" fmla="val 16667"/>
                <a:gd name="adj2" fmla="val 0"/>
              </a:avLst>
            </a:prstGeom>
            <a:solidFill>
              <a:schemeClr val="lt1">
                <a:alpha val="89803"/>
              </a:schemeClr>
            </a:solidFill>
            <a:ln w="12700" cap="flat" cmpd="sng">
              <a:solidFill>
                <a:schemeClr val="accent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0"/>
            <p:cNvSpPr txBox="1"/>
            <p:nvPr/>
          </p:nvSpPr>
          <p:spPr>
            <a:xfrm>
              <a:off x="1248203" y="3240180"/>
              <a:ext cx="7264168" cy="1045885"/>
            </a:xfrm>
            <a:prstGeom prst="rect">
              <a:avLst/>
            </a:prstGeom>
            <a:noFill/>
            <a:ln>
              <a:noFill/>
            </a:ln>
          </p:spPr>
          <p:txBody>
            <a:bodyPr spcFirstLastPara="1" wrap="square" lIns="220450" tIns="19675" rIns="19675" bIns="19675" anchor="ctr" anchorCtr="0">
              <a:noAutofit/>
            </a:bodyPr>
            <a:lstStyle/>
            <a:p>
              <a:pPr marL="285750" marR="0" lvl="1" indent="-285750" algn="l" rtl="0">
                <a:lnSpc>
                  <a:spcPct val="90000"/>
                </a:lnSpc>
                <a:spcBef>
                  <a:spcPts val="0"/>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Pastoral resiliente </a:t>
              </a:r>
              <a:endParaRPr sz="3100" b="0" i="0" u="none" strike="noStrike" cap="none">
                <a:solidFill>
                  <a:schemeClr val="dk1"/>
                </a:solidFill>
                <a:latin typeface="Calibri"/>
                <a:ea typeface="Calibri"/>
                <a:cs typeface="Calibri"/>
                <a:sym typeface="Calibri"/>
              </a:endParaRPr>
            </a:p>
            <a:p>
              <a:pPr marL="285750" marR="0" lvl="1" indent="-285750" algn="l" rtl="0">
                <a:lnSpc>
                  <a:spcPct val="90000"/>
                </a:lnSpc>
                <a:spcBef>
                  <a:spcPts val="465"/>
                </a:spcBef>
                <a:spcAft>
                  <a:spcPts val="0"/>
                </a:spcAft>
                <a:buClr>
                  <a:schemeClr val="dk1"/>
                </a:buClr>
                <a:buSzPts val="3100"/>
                <a:buFont typeface="Calibri"/>
                <a:buChar char="•"/>
              </a:pPr>
              <a:r>
                <a:rPr lang="en-US" sz="3100" b="0" i="0" u="none" strike="noStrike" cap="none">
                  <a:solidFill>
                    <a:schemeClr val="dk1"/>
                  </a:solidFill>
                  <a:latin typeface="Calibri"/>
                  <a:ea typeface="Calibri"/>
                  <a:cs typeface="Calibri"/>
                  <a:sym typeface="Calibri"/>
                </a:rPr>
                <a:t>Acción de legado y cierre de vida </a:t>
              </a:r>
              <a:endParaRPr sz="3100" b="0" i="0" u="none" strike="noStrike" cap="none">
                <a:solidFill>
                  <a:schemeClr val="dk1"/>
                </a:solidFill>
                <a:latin typeface="Calibri"/>
                <a:ea typeface="Calibri"/>
                <a:cs typeface="Calibri"/>
                <a:sym typeface="Calibri"/>
              </a:endParaRPr>
            </a:p>
          </p:txBody>
        </p:sp>
      </p:grpSp>
      <p:pic>
        <p:nvPicPr>
          <p:cNvPr id="474" name="Google Shape;474;p20" descr="Dimensión Familia CEM"/>
          <p:cNvPicPr preferRelativeResize="0"/>
          <p:nvPr/>
        </p:nvPicPr>
        <p:blipFill rotWithShape="1">
          <a:blip r:embed="rId3">
            <a:alphaModFix/>
          </a:blip>
          <a:srcRect l="27629" t="13216" r="28282" b="14490"/>
          <a:stretch/>
        </p:blipFill>
        <p:spPr>
          <a:xfrm>
            <a:off x="7596336" y="4509120"/>
            <a:ext cx="1047097" cy="1800200"/>
          </a:xfrm>
          <a:prstGeom prst="rect">
            <a:avLst/>
          </a:prstGeom>
          <a:noFill/>
          <a:ln>
            <a:noFill/>
          </a:ln>
        </p:spPr>
      </p:pic>
      <p:pic>
        <p:nvPicPr>
          <p:cNvPr id="475" name="Google Shape;475;p20"/>
          <p:cNvPicPr preferRelativeResize="0"/>
          <p:nvPr/>
        </p:nvPicPr>
        <p:blipFill rotWithShape="1">
          <a:blip r:embed="rId4">
            <a:alphaModFix/>
          </a:blip>
          <a:srcRect/>
          <a:stretch/>
        </p:blipFill>
        <p:spPr>
          <a:xfrm>
            <a:off x="7373650" y="3356992"/>
            <a:ext cx="1046256" cy="956929"/>
          </a:xfrm>
          <a:prstGeom prst="rect">
            <a:avLst/>
          </a:prstGeom>
          <a:noFill/>
          <a:ln>
            <a:noFill/>
          </a:ln>
        </p:spPr>
      </p:pic>
      <p:sp>
        <p:nvSpPr>
          <p:cNvPr id="476" name="Google Shape;476;p20"/>
          <p:cNvSpPr/>
          <p:nvPr/>
        </p:nvSpPr>
        <p:spPr>
          <a:xfrm>
            <a:off x="2888395" y="6309320"/>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21"/>
          <p:cNvSpPr txBox="1"/>
          <p:nvPr/>
        </p:nvSpPr>
        <p:spPr>
          <a:xfrm>
            <a:off x="323528" y="444822"/>
            <a:ext cx="8280920" cy="646331"/>
          </a:xfrm>
          <a:prstGeom prst="rect">
            <a:avLst/>
          </a:prstGeom>
          <a:gradFill>
            <a:gsLst>
              <a:gs pos="0">
                <a:srgbClr val="7FB75F"/>
              </a:gs>
              <a:gs pos="50000">
                <a:srgbClr val="6EB141"/>
              </a:gs>
              <a:gs pos="100000">
                <a:srgbClr val="5FA134"/>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a:solidFill>
                  <a:schemeClr val="lt1"/>
                </a:solidFill>
                <a:latin typeface="Calibri"/>
                <a:ea typeface="Calibri"/>
                <a:cs typeface="Calibri"/>
                <a:sym typeface="Calibri"/>
              </a:rPr>
              <a:t>Una pastoral con método propio </a:t>
            </a:r>
            <a:endParaRPr/>
          </a:p>
        </p:txBody>
      </p:sp>
      <p:grpSp>
        <p:nvGrpSpPr>
          <p:cNvPr id="482" name="Google Shape;482;p21"/>
          <p:cNvGrpSpPr/>
          <p:nvPr/>
        </p:nvGrpSpPr>
        <p:grpSpPr>
          <a:xfrm>
            <a:off x="815534" y="2406416"/>
            <a:ext cx="6096000" cy="4050623"/>
            <a:chOff x="0" y="0"/>
            <a:chExt cx="6096000" cy="4050623"/>
          </a:xfrm>
        </p:grpSpPr>
        <p:sp>
          <p:nvSpPr>
            <p:cNvPr id="483" name="Google Shape;483;p21"/>
            <p:cNvSpPr/>
            <p:nvPr/>
          </p:nvSpPr>
          <p:spPr>
            <a:xfrm>
              <a:off x="0" y="0"/>
              <a:ext cx="6096000" cy="3810000"/>
            </a:xfrm>
            <a:custGeom>
              <a:avLst/>
              <a:gdLst/>
              <a:ahLst/>
              <a:cxnLst/>
              <a:rect l="l" t="t" r="r" b="b"/>
              <a:pathLst>
                <a:path w="120000" h="120000" extrusionOk="0">
                  <a:moveTo>
                    <a:pt x="0" y="120000"/>
                  </a:moveTo>
                  <a:quadBezTo>
                    <a:pt x="20000" y="40000"/>
                    <a:pt x="101250" y="15000"/>
                  </a:quadBezTo>
                  <a:lnTo>
                    <a:pt x="100194" y="0"/>
                  </a:lnTo>
                  <a:lnTo>
                    <a:pt x="120000" y="24000"/>
                  </a:lnTo>
                  <a:lnTo>
                    <a:pt x="104419" y="60000"/>
                  </a:lnTo>
                  <a:lnTo>
                    <a:pt x="103363" y="45000"/>
                  </a:lnTo>
                  <a:quadBezTo>
                    <a:pt x="30000" y="55000"/>
                    <a:pt x="0" y="120000"/>
                  </a:quadBezTo>
                  <a:close/>
                </a:path>
              </a:pathLst>
            </a:custGeom>
            <a:solidFill>
              <a:srgbClr val="FFE8CA"/>
            </a:solidFill>
            <a:ln w="9525" cap="flat" cmpd="sng">
              <a:solidFill>
                <a:srgbClr val="F4B08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1"/>
            <p:cNvSpPr/>
            <p:nvPr/>
          </p:nvSpPr>
          <p:spPr>
            <a:xfrm>
              <a:off x="774192" y="2756661"/>
              <a:ext cx="158496" cy="158496"/>
            </a:xfrm>
            <a:prstGeom prst="ellipse">
              <a:avLst/>
            </a:prstGeom>
            <a:solidFill>
              <a:srgbClr val="E6AD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1"/>
            <p:cNvSpPr/>
            <p:nvPr/>
          </p:nvSpPr>
          <p:spPr>
            <a:xfrm>
              <a:off x="853440" y="2835910"/>
              <a:ext cx="1420368" cy="11010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1"/>
            <p:cNvSpPr txBox="1"/>
            <p:nvPr/>
          </p:nvSpPr>
          <p:spPr>
            <a:xfrm>
              <a:off x="853440" y="2835910"/>
              <a:ext cx="1420368" cy="1101090"/>
            </a:xfrm>
            <a:prstGeom prst="rect">
              <a:avLst/>
            </a:prstGeom>
            <a:noFill/>
            <a:ln>
              <a:noFill/>
            </a:ln>
          </p:spPr>
          <p:txBody>
            <a:bodyPr spcFirstLastPara="1" wrap="square" lIns="83975" tIns="0" rIns="0" bIns="0" anchor="t" anchorCtr="0">
              <a:noAutofit/>
            </a:bodyPr>
            <a:lstStyle/>
            <a:p>
              <a:pPr marL="0" marR="0" lvl="0" indent="0" algn="ctr" rtl="0">
                <a:lnSpc>
                  <a:spcPct val="90000"/>
                </a:lnSpc>
                <a:spcBef>
                  <a:spcPts val="0"/>
                </a:spcBef>
                <a:spcAft>
                  <a:spcPts val="0"/>
                </a:spcAft>
                <a:buNone/>
              </a:pPr>
              <a:r>
                <a:rPr lang="en-US" sz="2100" b="1">
                  <a:solidFill>
                    <a:schemeClr val="dk1"/>
                  </a:solidFill>
                  <a:latin typeface="Calibri"/>
                  <a:ea typeface="Calibri"/>
                  <a:cs typeface="Calibri"/>
                  <a:sym typeface="Calibri"/>
                </a:rPr>
                <a:t>Memoria</a:t>
              </a:r>
              <a:r>
                <a:rPr lang="en-US" sz="2100">
                  <a:solidFill>
                    <a:schemeClr val="dk1"/>
                  </a:solidFill>
                  <a:latin typeface="Calibri"/>
                  <a:ea typeface="Calibri"/>
                  <a:cs typeface="Calibri"/>
                  <a:sym typeface="Calibri"/>
                </a:rPr>
                <a:t> </a:t>
              </a:r>
              <a:r>
                <a:rPr lang="en-US" sz="2100" b="1">
                  <a:solidFill>
                    <a:schemeClr val="dk1"/>
                  </a:solidFill>
                  <a:latin typeface="Calibri"/>
                  <a:ea typeface="Calibri"/>
                  <a:cs typeface="Calibri"/>
                  <a:sym typeface="Calibri"/>
                </a:rPr>
                <a:t>viva</a:t>
              </a:r>
              <a:r>
                <a:rPr lang="en-US" sz="2100">
                  <a:solidFill>
                    <a:schemeClr val="dk1"/>
                  </a:solidFill>
                  <a:latin typeface="Calibri"/>
                  <a:ea typeface="Calibri"/>
                  <a:cs typeface="Calibri"/>
                  <a:sym typeface="Calibri"/>
                </a:rPr>
                <a:t> </a:t>
              </a:r>
              <a:endParaRPr sz="2100">
                <a:solidFill>
                  <a:schemeClr val="dk1"/>
                </a:solidFill>
                <a:latin typeface="Calibri"/>
                <a:ea typeface="Calibri"/>
                <a:cs typeface="Calibri"/>
                <a:sym typeface="Calibri"/>
              </a:endParaRPr>
            </a:p>
          </p:txBody>
        </p:sp>
        <p:sp>
          <p:nvSpPr>
            <p:cNvPr id="487" name="Google Shape;487;p21"/>
            <p:cNvSpPr/>
            <p:nvPr/>
          </p:nvSpPr>
          <p:spPr>
            <a:xfrm>
              <a:off x="2173224" y="1721103"/>
              <a:ext cx="286512" cy="286512"/>
            </a:xfrm>
            <a:prstGeom prst="ellipse">
              <a:avLst/>
            </a:prstGeom>
            <a:solidFill>
              <a:srgbClr val="FFC03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1"/>
            <p:cNvSpPr/>
            <p:nvPr/>
          </p:nvSpPr>
          <p:spPr>
            <a:xfrm>
              <a:off x="2316480" y="1864359"/>
              <a:ext cx="1463040" cy="207264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1"/>
            <p:cNvSpPr txBox="1"/>
            <p:nvPr/>
          </p:nvSpPr>
          <p:spPr>
            <a:xfrm>
              <a:off x="2316480" y="1864359"/>
              <a:ext cx="1463040" cy="2072640"/>
            </a:xfrm>
            <a:prstGeom prst="rect">
              <a:avLst/>
            </a:prstGeom>
            <a:noFill/>
            <a:ln>
              <a:noFill/>
            </a:ln>
          </p:spPr>
          <p:txBody>
            <a:bodyPr spcFirstLastPara="1" wrap="square" lIns="151800" tIns="0" rIns="0" bIns="0" anchor="t" anchorCtr="0">
              <a:noAutofit/>
            </a:bodyPr>
            <a:lstStyle/>
            <a:p>
              <a:pPr marL="0" marR="0" lvl="0" indent="0" algn="l" rtl="0">
                <a:lnSpc>
                  <a:spcPct val="90000"/>
                </a:lnSpc>
                <a:spcBef>
                  <a:spcPts val="0"/>
                </a:spcBef>
                <a:spcAft>
                  <a:spcPts val="0"/>
                </a:spcAft>
                <a:buNone/>
              </a:pPr>
              <a:r>
                <a:rPr lang="en-US" sz="2100" b="1">
                  <a:solidFill>
                    <a:schemeClr val="dk1"/>
                  </a:solidFill>
                  <a:latin typeface="Calibri"/>
                  <a:ea typeface="Calibri"/>
                  <a:cs typeface="Calibri"/>
                  <a:sym typeface="Calibri"/>
                </a:rPr>
                <a:t>Renacidos de lo alto </a:t>
              </a:r>
              <a:endParaRPr sz="2100" b="1">
                <a:solidFill>
                  <a:schemeClr val="dk1"/>
                </a:solidFill>
                <a:latin typeface="Calibri"/>
                <a:ea typeface="Calibri"/>
                <a:cs typeface="Calibri"/>
                <a:sym typeface="Calibri"/>
              </a:endParaRPr>
            </a:p>
          </p:txBody>
        </p:sp>
        <p:sp>
          <p:nvSpPr>
            <p:cNvPr id="490" name="Google Shape;490;p21"/>
            <p:cNvSpPr/>
            <p:nvPr/>
          </p:nvSpPr>
          <p:spPr>
            <a:xfrm>
              <a:off x="3855720" y="1090929"/>
              <a:ext cx="396240" cy="396240"/>
            </a:xfrm>
            <a:prstGeom prst="ellipse">
              <a:avLst/>
            </a:prstGeom>
            <a:solidFill>
              <a:srgbClr val="FFD59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1"/>
            <p:cNvSpPr/>
            <p:nvPr/>
          </p:nvSpPr>
          <p:spPr>
            <a:xfrm>
              <a:off x="4059341" y="1402673"/>
              <a:ext cx="1463040" cy="264795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1"/>
            <p:cNvSpPr txBox="1"/>
            <p:nvPr/>
          </p:nvSpPr>
          <p:spPr>
            <a:xfrm>
              <a:off x="4059340" y="1402673"/>
              <a:ext cx="1706659" cy="2647950"/>
            </a:xfrm>
            <a:prstGeom prst="rect">
              <a:avLst/>
            </a:prstGeom>
            <a:noFill/>
            <a:ln>
              <a:noFill/>
            </a:ln>
          </p:spPr>
          <p:txBody>
            <a:bodyPr spcFirstLastPara="1" wrap="square" lIns="209950" tIns="0" rIns="0" bIns="0" anchor="t" anchorCtr="0">
              <a:noAutofit/>
            </a:bodyPr>
            <a:lstStyle/>
            <a:p>
              <a:pPr marL="0" marR="0" lvl="0" indent="0" algn="l" rtl="0">
                <a:lnSpc>
                  <a:spcPct val="90000"/>
                </a:lnSpc>
                <a:spcBef>
                  <a:spcPts val="0"/>
                </a:spcBef>
                <a:spcAft>
                  <a:spcPts val="0"/>
                </a:spcAft>
                <a:buNone/>
              </a:pPr>
              <a:r>
                <a:rPr lang="en-US" sz="2100" b="1" dirty="0" err="1">
                  <a:solidFill>
                    <a:schemeClr val="dk1"/>
                  </a:solidFill>
                  <a:latin typeface="Calibri"/>
                  <a:ea typeface="Calibri"/>
                  <a:cs typeface="Calibri"/>
                  <a:sym typeface="Calibri"/>
                </a:rPr>
                <a:t>Integración</a:t>
              </a:r>
              <a:r>
                <a:rPr lang="en-US" sz="2100" b="1" dirty="0">
                  <a:solidFill>
                    <a:schemeClr val="dk1"/>
                  </a:solidFill>
                  <a:latin typeface="Calibri"/>
                  <a:ea typeface="Calibri"/>
                  <a:cs typeface="Calibri"/>
                  <a:sym typeface="Calibri"/>
                </a:rPr>
                <a:t> a la </a:t>
              </a:r>
              <a:r>
                <a:rPr lang="en-US" sz="2100" b="1" dirty="0" err="1">
                  <a:solidFill>
                    <a:schemeClr val="dk1"/>
                  </a:solidFill>
                  <a:latin typeface="Calibri"/>
                  <a:ea typeface="Calibri"/>
                  <a:cs typeface="Calibri"/>
                  <a:sym typeface="Calibri"/>
                </a:rPr>
                <a:t>vida</a:t>
              </a:r>
              <a:r>
                <a:rPr lang="en-US" sz="2100" b="1" dirty="0">
                  <a:solidFill>
                    <a:schemeClr val="dk1"/>
                  </a:solidFill>
                  <a:latin typeface="Calibri"/>
                  <a:ea typeface="Calibri"/>
                  <a:cs typeface="Calibri"/>
                  <a:sym typeface="Calibri"/>
                </a:rPr>
                <a:t> </a:t>
              </a:r>
              <a:endParaRPr sz="2100" b="1" dirty="0">
                <a:solidFill>
                  <a:schemeClr val="dk1"/>
                </a:solidFill>
                <a:latin typeface="Calibri"/>
                <a:ea typeface="Calibri"/>
                <a:cs typeface="Calibri"/>
                <a:sym typeface="Calibri"/>
              </a:endParaRPr>
            </a:p>
          </p:txBody>
        </p:sp>
      </p:grpSp>
      <p:sp>
        <p:nvSpPr>
          <p:cNvPr id="493" name="Google Shape;493;p21"/>
          <p:cNvSpPr txBox="1"/>
          <p:nvPr/>
        </p:nvSpPr>
        <p:spPr>
          <a:xfrm>
            <a:off x="323528" y="1590811"/>
            <a:ext cx="4248472" cy="1077218"/>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Calibri"/>
                <a:ea typeface="Calibri"/>
                <a:cs typeface="Calibri"/>
                <a:sym typeface="Calibri"/>
              </a:rPr>
              <a:t>El método propio de la adultez es la andragogía</a:t>
            </a:r>
            <a:endParaRPr/>
          </a:p>
        </p:txBody>
      </p:sp>
      <p:sp>
        <p:nvSpPr>
          <p:cNvPr id="494" name="Google Shape;494;p21"/>
          <p:cNvSpPr/>
          <p:nvPr/>
        </p:nvSpPr>
        <p:spPr>
          <a:xfrm>
            <a:off x="7164288" y="2406416"/>
            <a:ext cx="1512168" cy="1368152"/>
          </a:xfrm>
          <a:prstGeom prst="ellipse">
            <a:avLst/>
          </a:prstGeom>
          <a:solidFill>
            <a:schemeClr val="lt1"/>
          </a:solidFill>
          <a:ln w="38100" cap="flat" cmpd="sng">
            <a:solidFill>
              <a:srgbClr val="F4EE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Objetivo </a:t>
            </a:r>
            <a:endParaRPr sz="1800" b="1">
              <a:solidFill>
                <a:schemeClr val="dk1"/>
              </a:solidFill>
              <a:latin typeface="Calibri"/>
              <a:ea typeface="Calibri"/>
              <a:cs typeface="Calibri"/>
              <a:sym typeface="Calibri"/>
            </a:endParaRPr>
          </a:p>
        </p:txBody>
      </p:sp>
      <p:pic>
        <p:nvPicPr>
          <p:cNvPr id="495" name="Google Shape;495;p21" descr="Dimensión Familia CEM"/>
          <p:cNvPicPr preferRelativeResize="0"/>
          <p:nvPr/>
        </p:nvPicPr>
        <p:blipFill rotWithShape="1">
          <a:blip r:embed="rId3">
            <a:alphaModFix/>
          </a:blip>
          <a:srcRect l="27629" t="13216" r="28282" b="14490"/>
          <a:stretch/>
        </p:blipFill>
        <p:spPr>
          <a:xfrm>
            <a:off x="7596337" y="4697645"/>
            <a:ext cx="1152128" cy="1980771"/>
          </a:xfrm>
          <a:prstGeom prst="rect">
            <a:avLst/>
          </a:prstGeom>
          <a:noFill/>
          <a:ln>
            <a:noFill/>
          </a:ln>
        </p:spPr>
      </p:pic>
      <p:pic>
        <p:nvPicPr>
          <p:cNvPr id="496" name="Google Shape;496;p21"/>
          <p:cNvPicPr preferRelativeResize="0"/>
          <p:nvPr/>
        </p:nvPicPr>
        <p:blipFill rotWithShape="1">
          <a:blip r:embed="rId4">
            <a:alphaModFix/>
          </a:blip>
          <a:srcRect/>
          <a:stretch/>
        </p:blipFill>
        <p:spPr>
          <a:xfrm>
            <a:off x="6300468" y="5589240"/>
            <a:ext cx="1102216" cy="1008112"/>
          </a:xfrm>
          <a:prstGeom prst="rect">
            <a:avLst/>
          </a:prstGeom>
          <a:noFill/>
          <a:ln>
            <a:noFill/>
          </a:ln>
        </p:spPr>
      </p:pic>
      <p:sp>
        <p:nvSpPr>
          <p:cNvPr id="497" name="Google Shape;497;p21"/>
          <p:cNvSpPr/>
          <p:nvPr/>
        </p:nvSpPr>
        <p:spPr>
          <a:xfrm>
            <a:off x="448758" y="6169950"/>
            <a:ext cx="317082" cy="324036"/>
          </a:xfrm>
          <a:prstGeom prst="ellipse">
            <a:avLst/>
          </a:prstGeom>
          <a:solidFill>
            <a:schemeClr val="lt1"/>
          </a:solid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98" name="Google Shape;498;p21"/>
          <p:cNvSpPr txBox="1"/>
          <p:nvPr/>
        </p:nvSpPr>
        <p:spPr>
          <a:xfrm>
            <a:off x="910444" y="6328012"/>
            <a:ext cx="151216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Objetivo </a:t>
            </a:r>
            <a:endParaRPr sz="1800" b="1">
              <a:solidFill>
                <a:schemeClr val="dk1"/>
              </a:solidFill>
              <a:latin typeface="Calibri"/>
              <a:ea typeface="Calibri"/>
              <a:cs typeface="Calibri"/>
              <a:sym typeface="Calibri"/>
            </a:endParaRPr>
          </a:p>
        </p:txBody>
      </p:sp>
      <p:sp>
        <p:nvSpPr>
          <p:cNvPr id="499" name="Google Shape;499;p21"/>
          <p:cNvSpPr/>
          <p:nvPr/>
        </p:nvSpPr>
        <p:spPr>
          <a:xfrm>
            <a:off x="2888395" y="6309320"/>
            <a:ext cx="290656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“Acompañar para dignificar”</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grpSp>
        <p:nvGrpSpPr>
          <p:cNvPr id="504" name="Google Shape;504;p22"/>
          <p:cNvGrpSpPr/>
          <p:nvPr/>
        </p:nvGrpSpPr>
        <p:grpSpPr>
          <a:xfrm>
            <a:off x="633649" y="1110144"/>
            <a:ext cx="7458618" cy="4494217"/>
            <a:chOff x="166105" y="0"/>
            <a:chExt cx="7458618" cy="4494217"/>
          </a:xfrm>
        </p:grpSpPr>
        <p:sp>
          <p:nvSpPr>
            <p:cNvPr id="505" name="Google Shape;505;p22"/>
            <p:cNvSpPr/>
            <p:nvPr/>
          </p:nvSpPr>
          <p:spPr>
            <a:xfrm>
              <a:off x="169004" y="0"/>
              <a:ext cx="2282204" cy="214397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2"/>
            <p:cNvSpPr txBox="1"/>
            <p:nvPr/>
          </p:nvSpPr>
          <p:spPr>
            <a:xfrm>
              <a:off x="231799" y="62795"/>
              <a:ext cx="2156614" cy="201838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b="1">
                  <a:solidFill>
                    <a:schemeClr val="lt1"/>
                  </a:solidFill>
                  <a:latin typeface="Calibri"/>
                  <a:ea typeface="Calibri"/>
                  <a:cs typeface="Calibri"/>
                  <a:sym typeface="Calibri"/>
                </a:rPr>
                <a:t>Puede  llegar a esta edad con una fe sólida y rica.</a:t>
              </a:r>
              <a:endParaRPr/>
            </a:p>
          </p:txBody>
        </p:sp>
        <p:sp>
          <p:nvSpPr>
            <p:cNvPr id="507" name="Google Shape;507;p22"/>
            <p:cNvSpPr/>
            <p:nvPr/>
          </p:nvSpPr>
          <p:spPr>
            <a:xfrm>
              <a:off x="166105" y="2350247"/>
              <a:ext cx="2282204" cy="214397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2"/>
            <p:cNvSpPr txBox="1"/>
            <p:nvPr/>
          </p:nvSpPr>
          <p:spPr>
            <a:xfrm>
              <a:off x="228900" y="2413042"/>
              <a:ext cx="2156614" cy="201838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b="1">
                  <a:solidFill>
                    <a:schemeClr val="lt1"/>
                  </a:solidFill>
                  <a:latin typeface="Calibri"/>
                  <a:ea typeface="Calibri"/>
                  <a:cs typeface="Calibri"/>
                  <a:sym typeface="Calibri"/>
                </a:rPr>
                <a:t>Entonces la formación ayudará a seguir recorriendo el camino realizado en una actitud de acción de gracias y de espera.</a:t>
              </a:r>
              <a:endParaRPr/>
            </a:p>
          </p:txBody>
        </p:sp>
        <p:sp>
          <p:nvSpPr>
            <p:cNvPr id="509" name="Google Shape;509;p22"/>
            <p:cNvSpPr/>
            <p:nvPr/>
          </p:nvSpPr>
          <p:spPr>
            <a:xfrm>
              <a:off x="2689243" y="5626"/>
              <a:ext cx="2282204" cy="214397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2"/>
            <p:cNvSpPr txBox="1"/>
            <p:nvPr/>
          </p:nvSpPr>
          <p:spPr>
            <a:xfrm>
              <a:off x="2752038" y="68421"/>
              <a:ext cx="2156614" cy="201838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b="1">
                  <a:solidFill>
                    <a:schemeClr val="lt1"/>
                  </a:solidFill>
                  <a:latin typeface="Calibri"/>
                  <a:ea typeface="Calibri"/>
                  <a:cs typeface="Calibri"/>
                  <a:sym typeface="Calibri"/>
                </a:rPr>
                <a:t>Otros viven una fe más o menos oscurecida y una débil práctica cristiana.</a:t>
              </a:r>
              <a:endParaRPr/>
            </a:p>
          </p:txBody>
        </p:sp>
        <p:sp>
          <p:nvSpPr>
            <p:cNvPr id="511" name="Google Shape;511;p22"/>
            <p:cNvSpPr/>
            <p:nvPr/>
          </p:nvSpPr>
          <p:spPr>
            <a:xfrm>
              <a:off x="2671259" y="2348955"/>
              <a:ext cx="2282204" cy="214397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2"/>
            <p:cNvSpPr txBox="1"/>
            <p:nvPr/>
          </p:nvSpPr>
          <p:spPr>
            <a:xfrm>
              <a:off x="2734054" y="2411750"/>
              <a:ext cx="2156614" cy="201838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b="1">
                  <a:solidFill>
                    <a:schemeClr val="lt1"/>
                  </a:solidFill>
                  <a:latin typeface="Calibri"/>
                  <a:ea typeface="Calibri"/>
                  <a:cs typeface="Calibri"/>
                  <a:sym typeface="Calibri"/>
                </a:rPr>
                <a:t>Entonces la formación aportará una luz y experiencia religiosa.</a:t>
              </a:r>
              <a:endParaRPr sz="1600" b="1">
                <a:solidFill>
                  <a:schemeClr val="lt1"/>
                </a:solidFill>
                <a:latin typeface="Calibri"/>
                <a:ea typeface="Calibri"/>
                <a:cs typeface="Calibri"/>
                <a:sym typeface="Calibri"/>
              </a:endParaRPr>
            </a:p>
          </p:txBody>
        </p:sp>
        <p:sp>
          <p:nvSpPr>
            <p:cNvPr id="513" name="Google Shape;513;p22"/>
            <p:cNvSpPr/>
            <p:nvPr/>
          </p:nvSpPr>
          <p:spPr>
            <a:xfrm>
              <a:off x="5336874" y="1292"/>
              <a:ext cx="2282204" cy="2143970"/>
            </a:xfrm>
            <a:prstGeom prst="roundRect">
              <a:avLst>
                <a:gd name="adj" fmla="val 10000"/>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2"/>
            <p:cNvSpPr txBox="1"/>
            <p:nvPr/>
          </p:nvSpPr>
          <p:spPr>
            <a:xfrm>
              <a:off x="5399669" y="64087"/>
              <a:ext cx="2156614" cy="2018380"/>
            </a:xfrm>
            <a:prstGeom prst="rect">
              <a:avLst/>
            </a:prstGeom>
            <a:noFill/>
            <a:ln>
              <a:noFill/>
            </a:ln>
          </p:spPr>
          <p:txBody>
            <a:bodyPr spcFirstLastPara="1" wrap="square" lIns="60950" tIns="60950" rIns="60950" bIns="60950" anchor="ctr" anchorCtr="0">
              <a:noAutofit/>
            </a:bodyPr>
            <a:lstStyle/>
            <a:p>
              <a:pPr marL="0" marR="0" lvl="0" indent="0" algn="ctr" rtl="0">
                <a:lnSpc>
                  <a:spcPct val="100000"/>
                </a:lnSpc>
                <a:spcBef>
                  <a:spcPts val="0"/>
                </a:spcBef>
                <a:spcAft>
                  <a:spcPts val="0"/>
                </a:spcAft>
                <a:buNone/>
              </a:pPr>
              <a:r>
                <a:rPr lang="en-US" sz="1600" b="1">
                  <a:solidFill>
                    <a:schemeClr val="lt1"/>
                  </a:solidFill>
                  <a:latin typeface="Calibri"/>
                  <a:ea typeface="Calibri"/>
                  <a:cs typeface="Calibri"/>
                  <a:sym typeface="Calibri"/>
                </a:rPr>
                <a:t>A veces el adulto  llega a sus días con profundas heridas en su alma y cuerpo.</a:t>
              </a:r>
              <a:endParaRPr/>
            </a:p>
          </p:txBody>
        </p:sp>
        <p:sp>
          <p:nvSpPr>
            <p:cNvPr id="515" name="Google Shape;515;p22"/>
            <p:cNvSpPr/>
            <p:nvPr/>
          </p:nvSpPr>
          <p:spPr>
            <a:xfrm>
              <a:off x="5342519" y="2350247"/>
              <a:ext cx="2282204" cy="2143970"/>
            </a:xfrm>
            <a:prstGeom prst="roundRect">
              <a:avLst>
                <a:gd name="adj" fmla="val 10000"/>
              </a:avLst>
            </a:prstGeom>
            <a:solidFill>
              <a:schemeClr val="accent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2"/>
            <p:cNvSpPr txBox="1"/>
            <p:nvPr/>
          </p:nvSpPr>
          <p:spPr>
            <a:xfrm>
              <a:off x="5405314" y="2413042"/>
              <a:ext cx="2156614" cy="2018380"/>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b="1">
                  <a:solidFill>
                    <a:schemeClr val="lt1"/>
                  </a:solidFill>
                  <a:latin typeface="Calibri"/>
                  <a:ea typeface="Calibri"/>
                  <a:cs typeface="Calibri"/>
                  <a:sym typeface="Calibri"/>
                </a:rPr>
                <a:t>La formación le ayudará a vivir su situación en actitud de invocación, perdón, paz interior.</a:t>
              </a:r>
              <a:endParaRPr sz="1600" b="1">
                <a:solidFill>
                  <a:schemeClr val="lt1"/>
                </a:solidFill>
                <a:latin typeface="Calibri"/>
                <a:ea typeface="Calibri"/>
                <a:cs typeface="Calibri"/>
                <a:sym typeface="Calibri"/>
              </a:endParaRPr>
            </a:p>
          </p:txBody>
        </p:sp>
      </p:grpSp>
      <p:sp>
        <p:nvSpPr>
          <p:cNvPr id="517" name="Google Shape;517;p22"/>
          <p:cNvSpPr txBox="1"/>
          <p:nvPr/>
        </p:nvSpPr>
        <p:spPr>
          <a:xfrm>
            <a:off x="-36512" y="-27384"/>
            <a:ext cx="9180512" cy="954107"/>
          </a:xfrm>
          <a:prstGeom prst="rect">
            <a:avLst/>
          </a:prstGeom>
          <a:gradFill>
            <a:gsLst>
              <a:gs pos="0">
                <a:srgbClr val="B0500F"/>
              </a:gs>
              <a:gs pos="48000">
                <a:srgbClr val="ED8037"/>
              </a:gs>
              <a:gs pos="100000">
                <a:srgbClr val="F4B081"/>
              </a:gs>
            </a:gsLst>
            <a:lin ang="16200000" scaled="0"/>
          </a:gra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lt1"/>
                </a:solidFill>
                <a:latin typeface="Calibri"/>
                <a:ea typeface="Calibri"/>
                <a:cs typeface="Calibri"/>
                <a:sym typeface="Calibri"/>
              </a:rPr>
              <a:t>Los escenarios del acompañamiento pastoral del adulto según sus condiciones de fe.</a:t>
            </a:r>
            <a:endParaRPr sz="2800">
              <a:solidFill>
                <a:schemeClr val="lt1"/>
              </a:solidFill>
              <a:latin typeface="Calibri"/>
              <a:ea typeface="Calibri"/>
              <a:cs typeface="Calibri"/>
              <a:sym typeface="Calibri"/>
            </a:endParaRPr>
          </a:p>
        </p:txBody>
      </p:sp>
      <p:sp>
        <p:nvSpPr>
          <p:cNvPr id="518" name="Google Shape;518;p22"/>
          <p:cNvSpPr/>
          <p:nvPr/>
        </p:nvSpPr>
        <p:spPr>
          <a:xfrm>
            <a:off x="1864773" y="5746030"/>
            <a:ext cx="5904656" cy="923330"/>
          </a:xfrm>
          <a:prstGeom prst="rect">
            <a:avLst/>
          </a:prstGeom>
          <a:gradFill>
            <a:gsLst>
              <a:gs pos="0">
                <a:srgbClr val="FFC647"/>
              </a:gs>
              <a:gs pos="50000">
                <a:srgbClr val="FFC600"/>
              </a:gs>
              <a:gs pos="100000">
                <a:srgbClr val="E3B400"/>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1"/>
                </a:solidFill>
                <a:latin typeface="Calibri"/>
                <a:ea typeface="Calibri"/>
                <a:cs typeface="Calibri"/>
                <a:sym typeface="Calibri"/>
              </a:rPr>
              <a:t>En cualquier caso, la condición del adulto  reclama una espiritualidad de esperanza que proviene de la certeza del encuentro definitivo con Dios.</a:t>
            </a:r>
            <a:r>
              <a:rPr lang="en-US" sz="1800">
                <a:solidFill>
                  <a:schemeClr val="lt1"/>
                </a:solidFill>
                <a:latin typeface="Calibri"/>
                <a:ea typeface="Calibri"/>
                <a:cs typeface="Calibri"/>
                <a:sym typeface="Calibri"/>
              </a:rPr>
              <a:t> </a:t>
            </a:r>
            <a:endParaRPr/>
          </a:p>
        </p:txBody>
      </p:sp>
      <p:pic>
        <p:nvPicPr>
          <p:cNvPr id="519" name="Google Shape;519;p22"/>
          <p:cNvPicPr preferRelativeResize="0"/>
          <p:nvPr/>
        </p:nvPicPr>
        <p:blipFill rotWithShape="1">
          <a:blip r:embed="rId3">
            <a:alphaModFix/>
          </a:blip>
          <a:srcRect/>
          <a:stretch/>
        </p:blipFill>
        <p:spPr>
          <a:xfrm>
            <a:off x="364878" y="5661248"/>
            <a:ext cx="1102216" cy="1008112"/>
          </a:xfrm>
          <a:prstGeom prst="rect">
            <a:avLst/>
          </a:prstGeom>
          <a:noFill/>
          <a:ln>
            <a:noFill/>
          </a:ln>
        </p:spPr>
      </p:pic>
      <p:pic>
        <p:nvPicPr>
          <p:cNvPr id="520" name="Google Shape;520;p22" descr="Dimensión Familia CEM"/>
          <p:cNvPicPr preferRelativeResize="0"/>
          <p:nvPr/>
        </p:nvPicPr>
        <p:blipFill rotWithShape="1">
          <a:blip r:embed="rId4">
            <a:alphaModFix/>
          </a:blip>
          <a:srcRect l="27629" t="13216" r="28282" b="14490"/>
          <a:stretch/>
        </p:blipFill>
        <p:spPr>
          <a:xfrm>
            <a:off x="8077657" y="5251719"/>
            <a:ext cx="824579" cy="1417641"/>
          </a:xfrm>
          <a:prstGeom prst="rect">
            <a:avLst/>
          </a:prstGeom>
          <a:noFill/>
          <a:ln>
            <a:noFill/>
          </a:ln>
        </p:spPr>
      </p:pic>
    </p:spTree>
  </p:cSld>
  <p:clrMapOvr>
    <a:masterClrMapping/>
  </p:clrMapOvr>
  <p:transition spd="slow">
    <p:comb/>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23"/>
          <p:cNvSpPr txBox="1"/>
          <p:nvPr/>
        </p:nvSpPr>
        <p:spPr>
          <a:xfrm>
            <a:off x="1187624" y="548680"/>
            <a:ext cx="6768752" cy="584775"/>
          </a:xfrm>
          <a:prstGeom prst="rect">
            <a:avLst/>
          </a:prstGeom>
          <a:gradFill>
            <a:gsLst>
              <a:gs pos="0">
                <a:srgbClr val="B4D4A5"/>
              </a:gs>
              <a:gs pos="50000">
                <a:srgbClr val="A8CD97"/>
              </a:gs>
              <a:gs pos="100000">
                <a:srgbClr val="9BC985"/>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dk1"/>
                </a:solidFill>
                <a:latin typeface="Calibri"/>
                <a:ea typeface="Calibri"/>
                <a:cs typeface="Calibri"/>
                <a:sym typeface="Calibri"/>
              </a:rPr>
              <a:t>Una pastoral que vincula </a:t>
            </a:r>
            <a:endParaRPr/>
          </a:p>
        </p:txBody>
      </p:sp>
      <p:grpSp>
        <p:nvGrpSpPr>
          <p:cNvPr id="526" name="Google Shape;526;p23"/>
          <p:cNvGrpSpPr/>
          <p:nvPr/>
        </p:nvGrpSpPr>
        <p:grpSpPr>
          <a:xfrm>
            <a:off x="386631" y="1665402"/>
            <a:ext cx="8602824" cy="4139862"/>
            <a:chOff x="386631" y="1665402"/>
            <a:chExt cx="8602824" cy="4139862"/>
          </a:xfrm>
        </p:grpSpPr>
        <p:pic>
          <p:nvPicPr>
            <p:cNvPr id="527" name="Google Shape;527;p23"/>
            <p:cNvPicPr preferRelativeResize="0"/>
            <p:nvPr/>
          </p:nvPicPr>
          <p:blipFill rotWithShape="1">
            <a:blip r:embed="rId3">
              <a:alphaModFix/>
            </a:blip>
            <a:srcRect/>
            <a:stretch/>
          </p:blipFill>
          <p:spPr>
            <a:xfrm>
              <a:off x="6310964" y="1665402"/>
              <a:ext cx="2678491" cy="4139862"/>
            </a:xfrm>
            <a:prstGeom prst="rect">
              <a:avLst/>
            </a:prstGeom>
            <a:noFill/>
            <a:ln>
              <a:noFill/>
            </a:ln>
          </p:spPr>
        </p:pic>
        <p:pic>
          <p:nvPicPr>
            <p:cNvPr id="528" name="Google Shape;528;p23"/>
            <p:cNvPicPr preferRelativeResize="0"/>
            <p:nvPr/>
          </p:nvPicPr>
          <p:blipFill rotWithShape="1">
            <a:blip r:embed="rId4">
              <a:alphaModFix/>
            </a:blip>
            <a:srcRect/>
            <a:stretch/>
          </p:blipFill>
          <p:spPr>
            <a:xfrm>
              <a:off x="3199066" y="1683763"/>
              <a:ext cx="2850103" cy="3689454"/>
            </a:xfrm>
            <a:prstGeom prst="rect">
              <a:avLst/>
            </a:prstGeom>
            <a:noFill/>
            <a:ln>
              <a:noFill/>
            </a:ln>
          </p:spPr>
        </p:pic>
        <p:pic>
          <p:nvPicPr>
            <p:cNvPr id="529" name="Google Shape;529;p23"/>
            <p:cNvPicPr preferRelativeResize="0"/>
            <p:nvPr/>
          </p:nvPicPr>
          <p:blipFill rotWithShape="1">
            <a:blip r:embed="rId5">
              <a:alphaModFix/>
            </a:blip>
            <a:srcRect/>
            <a:stretch/>
          </p:blipFill>
          <p:spPr>
            <a:xfrm>
              <a:off x="386631" y="1683762"/>
              <a:ext cx="2620023" cy="4049494"/>
            </a:xfrm>
            <a:prstGeom prst="rect">
              <a:avLst/>
            </a:prstGeom>
            <a:noFill/>
            <a:ln>
              <a:noFill/>
            </a:ln>
          </p:spPr>
        </p:pic>
      </p:grpSp>
      <p:sp>
        <p:nvSpPr>
          <p:cNvPr id="530" name="Google Shape;530;p23"/>
          <p:cNvSpPr txBox="1"/>
          <p:nvPr/>
        </p:nvSpPr>
        <p:spPr>
          <a:xfrm>
            <a:off x="827584" y="5970850"/>
            <a:ext cx="7704856" cy="523220"/>
          </a:xfrm>
          <a:prstGeom prst="rect">
            <a:avLst/>
          </a:prstGeom>
          <a:gradFill>
            <a:gsLst>
              <a:gs pos="0">
                <a:srgbClr val="B4D4A5"/>
              </a:gs>
              <a:gs pos="50000">
                <a:srgbClr val="A8CD97"/>
              </a:gs>
              <a:gs pos="100000">
                <a:srgbClr val="9BC985"/>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a:ea typeface="Calibri"/>
                <a:cs typeface="Calibri"/>
                <a:sym typeface="Calibri"/>
              </a:rPr>
              <a:t>Estructuras, planes y directrices </a:t>
            </a:r>
            <a:endParaRPr/>
          </a:p>
        </p:txBody>
      </p:sp>
      <p:pic>
        <p:nvPicPr>
          <p:cNvPr id="531" name="Google Shape;531;p23"/>
          <p:cNvPicPr preferRelativeResize="0"/>
          <p:nvPr/>
        </p:nvPicPr>
        <p:blipFill rotWithShape="1">
          <a:blip r:embed="rId6">
            <a:alphaModFix/>
          </a:blip>
          <a:srcRect/>
          <a:stretch/>
        </p:blipFill>
        <p:spPr>
          <a:xfrm>
            <a:off x="47482" y="553118"/>
            <a:ext cx="1140142" cy="754379"/>
          </a:xfrm>
          <a:prstGeom prst="rect">
            <a:avLst/>
          </a:prstGeom>
          <a:noFill/>
          <a:ln>
            <a:noFill/>
          </a:ln>
        </p:spPr>
      </p:pic>
      <p:pic>
        <p:nvPicPr>
          <p:cNvPr id="532" name="Google Shape;532;p23"/>
          <p:cNvPicPr preferRelativeResize="0"/>
          <p:nvPr/>
        </p:nvPicPr>
        <p:blipFill rotWithShape="1">
          <a:blip r:embed="rId7">
            <a:alphaModFix/>
          </a:blip>
          <a:srcRect/>
          <a:stretch/>
        </p:blipFill>
        <p:spPr>
          <a:xfrm>
            <a:off x="8244408" y="327592"/>
            <a:ext cx="576064" cy="9941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6"/>
                                        </p:tgtEl>
                                        <p:attrNameLst>
                                          <p:attrName>style.visibility</p:attrName>
                                        </p:attrNameLst>
                                      </p:cBhvr>
                                      <p:to>
                                        <p:strVal val="visible"/>
                                      </p:to>
                                    </p:set>
                                    <p:animEffect transition="in" filter="fade">
                                      <p:cBhvr>
                                        <p:cTn id="7" dur="500"/>
                                        <p:tgtEl>
                                          <p:spTgt spid="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24"/>
          <p:cNvSpPr/>
          <p:nvPr/>
        </p:nvSpPr>
        <p:spPr>
          <a:xfrm>
            <a:off x="597886" y="841235"/>
            <a:ext cx="2193144" cy="504056"/>
          </a:xfrm>
          <a:prstGeom prst="rect">
            <a:avLst/>
          </a:prstGeom>
          <a:solidFill>
            <a:srgbClr val="FAFDBF"/>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    Generalidades  </a:t>
            </a:r>
            <a:endParaRPr sz="1800" b="1">
              <a:solidFill>
                <a:schemeClr val="dk1"/>
              </a:solidFill>
              <a:latin typeface="Calibri"/>
              <a:ea typeface="Calibri"/>
              <a:cs typeface="Calibri"/>
              <a:sym typeface="Calibri"/>
            </a:endParaRPr>
          </a:p>
        </p:txBody>
      </p:sp>
      <p:sp>
        <p:nvSpPr>
          <p:cNvPr id="538" name="Google Shape;538;p24"/>
          <p:cNvSpPr/>
          <p:nvPr/>
        </p:nvSpPr>
        <p:spPr>
          <a:xfrm>
            <a:off x="623919" y="1493168"/>
            <a:ext cx="2160240" cy="504056"/>
          </a:xfrm>
          <a:prstGeom prst="rect">
            <a:avLst/>
          </a:prstGeom>
          <a:solidFill>
            <a:srgbClr val="C4E0B2"/>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   El adulto mayor  </a:t>
            </a:r>
            <a:endParaRPr sz="1800" b="1">
              <a:solidFill>
                <a:schemeClr val="dk1"/>
              </a:solidFill>
              <a:latin typeface="Calibri"/>
              <a:ea typeface="Calibri"/>
              <a:cs typeface="Calibri"/>
              <a:sym typeface="Calibri"/>
            </a:endParaRPr>
          </a:p>
        </p:txBody>
      </p:sp>
      <p:sp>
        <p:nvSpPr>
          <p:cNvPr id="539" name="Google Shape;539;p24"/>
          <p:cNvSpPr/>
          <p:nvPr/>
        </p:nvSpPr>
        <p:spPr>
          <a:xfrm>
            <a:off x="623919" y="2204864"/>
            <a:ext cx="2160240" cy="504056"/>
          </a:xfrm>
          <a:prstGeom prst="rect">
            <a:avLst/>
          </a:prstGeom>
          <a:gradFill>
            <a:gsLst>
              <a:gs pos="0">
                <a:srgbClr val="F7BCA2"/>
              </a:gs>
              <a:gs pos="50000">
                <a:srgbClr val="F4B093"/>
              </a:gs>
              <a:gs pos="100000">
                <a:srgbClr val="F7A47F"/>
              </a:gs>
            </a:gsLst>
            <a:lin ang="5400000" scaled="0"/>
          </a:gra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b="1">
                <a:solidFill>
                  <a:schemeClr val="dk1"/>
                </a:solidFill>
                <a:latin typeface="Calibri"/>
                <a:ea typeface="Calibri"/>
                <a:cs typeface="Calibri"/>
                <a:sym typeface="Calibri"/>
              </a:rPr>
              <a:t>La pastoral de A.M. es espacio abierto a la acción y colaboración de ellos mismos </a:t>
            </a:r>
            <a:endParaRPr sz="1100" b="1">
              <a:solidFill>
                <a:schemeClr val="dk1"/>
              </a:solidFill>
              <a:latin typeface="Calibri"/>
              <a:ea typeface="Calibri"/>
              <a:cs typeface="Calibri"/>
              <a:sym typeface="Calibri"/>
            </a:endParaRPr>
          </a:p>
        </p:txBody>
      </p:sp>
      <p:sp>
        <p:nvSpPr>
          <p:cNvPr id="540" name="Google Shape;540;p24"/>
          <p:cNvSpPr/>
          <p:nvPr/>
        </p:nvSpPr>
        <p:spPr>
          <a:xfrm>
            <a:off x="623919" y="2924944"/>
            <a:ext cx="2160240" cy="504056"/>
          </a:xfrm>
          <a:prstGeom prst="rect">
            <a:avLst/>
          </a:prstGeom>
          <a:solidFill>
            <a:srgbClr val="CAB5AE"/>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La familia  </a:t>
            </a:r>
            <a:endParaRPr sz="1800" b="1">
              <a:solidFill>
                <a:schemeClr val="dk1"/>
              </a:solidFill>
              <a:latin typeface="Calibri"/>
              <a:ea typeface="Calibri"/>
              <a:cs typeface="Calibri"/>
              <a:sym typeface="Calibri"/>
            </a:endParaRPr>
          </a:p>
        </p:txBody>
      </p:sp>
      <p:sp>
        <p:nvSpPr>
          <p:cNvPr id="541" name="Google Shape;541;p24"/>
          <p:cNvSpPr/>
          <p:nvPr/>
        </p:nvSpPr>
        <p:spPr>
          <a:xfrm>
            <a:off x="623919" y="3681028"/>
            <a:ext cx="2160240" cy="504056"/>
          </a:xfrm>
          <a:prstGeom prst="rect">
            <a:avLst/>
          </a:prstGeom>
          <a:solidFill>
            <a:srgbClr val="FFCCCC"/>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Los ancianos  rompen las barreras entre las generaciones</a:t>
            </a:r>
            <a:endParaRPr/>
          </a:p>
        </p:txBody>
      </p:sp>
      <p:sp>
        <p:nvSpPr>
          <p:cNvPr id="542" name="Google Shape;542;p24"/>
          <p:cNvSpPr/>
          <p:nvPr/>
        </p:nvSpPr>
        <p:spPr>
          <a:xfrm>
            <a:off x="623919" y="4365104"/>
            <a:ext cx="2160240" cy="504056"/>
          </a:xfrm>
          <a:prstGeom prst="rect">
            <a:avLst/>
          </a:prstGeom>
          <a:solidFill>
            <a:srgbClr val="00808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Calibri"/>
                <a:ea typeface="Calibri"/>
                <a:cs typeface="Calibri"/>
                <a:sym typeface="Calibri"/>
              </a:rPr>
              <a:t>Agentes de pastoral   </a:t>
            </a:r>
            <a:endParaRPr sz="1800" b="1">
              <a:solidFill>
                <a:schemeClr val="lt1"/>
              </a:solidFill>
              <a:latin typeface="Calibri"/>
              <a:ea typeface="Calibri"/>
              <a:cs typeface="Calibri"/>
              <a:sym typeface="Calibri"/>
            </a:endParaRPr>
          </a:p>
        </p:txBody>
      </p:sp>
      <p:sp>
        <p:nvSpPr>
          <p:cNvPr id="543" name="Google Shape;543;p24"/>
          <p:cNvSpPr/>
          <p:nvPr/>
        </p:nvSpPr>
        <p:spPr>
          <a:xfrm>
            <a:off x="597886" y="5166056"/>
            <a:ext cx="2193144" cy="495192"/>
          </a:xfrm>
          <a:prstGeom prst="rect">
            <a:avLst/>
          </a:prstGeom>
          <a:solidFill>
            <a:srgbClr val="CC33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b="1">
                <a:solidFill>
                  <a:schemeClr val="lt1"/>
                </a:solidFill>
                <a:latin typeface="Calibri"/>
                <a:ea typeface="Calibri"/>
                <a:cs typeface="Calibri"/>
                <a:sym typeface="Calibri"/>
              </a:rPr>
              <a:t>La Misión Continental exige un nuevo estilo de vida de cada Agente de Pastoral y un nuevo perfil de Iglesia</a:t>
            </a:r>
            <a:endParaRPr/>
          </a:p>
        </p:txBody>
      </p:sp>
      <p:sp>
        <p:nvSpPr>
          <p:cNvPr id="544" name="Google Shape;544;p24"/>
          <p:cNvSpPr/>
          <p:nvPr/>
        </p:nvSpPr>
        <p:spPr>
          <a:xfrm>
            <a:off x="2773604" y="165400"/>
            <a:ext cx="2786750" cy="1161554"/>
          </a:xfrm>
          <a:custGeom>
            <a:avLst/>
            <a:gdLst/>
            <a:ahLst/>
            <a:cxnLst/>
            <a:rect l="l" t="t" r="r" b="b"/>
            <a:pathLst>
              <a:path w="2797852" h="1186644" extrusionOk="0">
                <a:moveTo>
                  <a:pt x="0" y="668030"/>
                </a:moveTo>
                <a:lnTo>
                  <a:pt x="2785612" y="0"/>
                </a:lnTo>
                <a:lnTo>
                  <a:pt x="2797852" y="741619"/>
                </a:lnTo>
                <a:lnTo>
                  <a:pt x="13219" y="1186644"/>
                </a:lnTo>
                <a:lnTo>
                  <a:pt x="0" y="668030"/>
                </a:lnTo>
                <a:close/>
              </a:path>
            </a:pathLst>
          </a:custGeom>
          <a:solidFill>
            <a:srgbClr val="FFFF00"/>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 </a:t>
            </a:r>
            <a:endParaRPr/>
          </a:p>
          <a:p>
            <a:pPr marL="0" marR="0" lvl="0" indent="0" algn="ctr" rtl="0">
              <a:spcBef>
                <a:spcPts val="0"/>
              </a:spcBef>
              <a:spcAft>
                <a:spcPts val="0"/>
              </a:spcAft>
              <a:buNone/>
            </a:pP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endParaRPr sz="1800" b="1">
              <a:solidFill>
                <a:schemeClr val="dk1"/>
              </a:solidFill>
              <a:latin typeface="Calibri"/>
              <a:ea typeface="Calibri"/>
              <a:cs typeface="Calibri"/>
              <a:sym typeface="Calibri"/>
            </a:endParaRPr>
          </a:p>
        </p:txBody>
      </p:sp>
      <p:sp>
        <p:nvSpPr>
          <p:cNvPr id="545" name="Google Shape;545;p24"/>
          <p:cNvSpPr/>
          <p:nvPr/>
        </p:nvSpPr>
        <p:spPr>
          <a:xfrm>
            <a:off x="5544712" y="148113"/>
            <a:ext cx="3491784" cy="760607"/>
          </a:xfrm>
          <a:custGeom>
            <a:avLst/>
            <a:gdLst/>
            <a:ahLst/>
            <a:cxnLst/>
            <a:rect l="l" t="t" r="r" b="b"/>
            <a:pathLst>
              <a:path w="3491784" h="760607" extrusionOk="0">
                <a:moveTo>
                  <a:pt x="0" y="36576"/>
                </a:moveTo>
                <a:lnTo>
                  <a:pt x="3491784" y="0"/>
                </a:lnTo>
                <a:lnTo>
                  <a:pt x="3491784" y="760607"/>
                </a:lnTo>
                <a:lnTo>
                  <a:pt x="36576" y="760607"/>
                </a:lnTo>
                <a:lnTo>
                  <a:pt x="0" y="36576"/>
                </a:lnTo>
                <a:close/>
              </a:path>
            </a:pathLst>
          </a:custGeom>
          <a:solidFill>
            <a:srgbClr val="FFDA65"/>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Atendidos por  los distintos sectores de la pastoral especializada: desde la pastoral familiar, social  y de a salud</a:t>
            </a:r>
            <a:endParaRPr sz="1400">
              <a:solidFill>
                <a:schemeClr val="dk1"/>
              </a:solidFill>
              <a:latin typeface="Calibri"/>
              <a:ea typeface="Calibri"/>
              <a:cs typeface="Calibri"/>
              <a:sym typeface="Calibri"/>
            </a:endParaRPr>
          </a:p>
        </p:txBody>
      </p:sp>
      <p:sp>
        <p:nvSpPr>
          <p:cNvPr id="546" name="Google Shape;546;p24"/>
          <p:cNvSpPr/>
          <p:nvPr/>
        </p:nvSpPr>
        <p:spPr>
          <a:xfrm>
            <a:off x="2785836" y="5166056"/>
            <a:ext cx="2800321" cy="1522960"/>
          </a:xfrm>
          <a:custGeom>
            <a:avLst/>
            <a:gdLst/>
            <a:ahLst/>
            <a:cxnLst/>
            <a:rect l="l" t="t" r="r" b="b"/>
            <a:pathLst>
              <a:path w="2800321" h="1522960" extrusionOk="0">
                <a:moveTo>
                  <a:pt x="13063" y="0"/>
                </a:moveTo>
                <a:lnTo>
                  <a:pt x="2774195" y="770709"/>
                </a:lnTo>
                <a:lnTo>
                  <a:pt x="2800321" y="1522960"/>
                </a:lnTo>
                <a:lnTo>
                  <a:pt x="0" y="477930"/>
                </a:lnTo>
                <a:lnTo>
                  <a:pt x="13063" y="0"/>
                </a:lnTo>
                <a:close/>
              </a:path>
            </a:pathLst>
          </a:custGeom>
          <a:solidFill>
            <a:srgbClr val="9933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7" name="Google Shape;547;p24"/>
          <p:cNvSpPr/>
          <p:nvPr/>
        </p:nvSpPr>
        <p:spPr>
          <a:xfrm>
            <a:off x="2791030" y="4365105"/>
            <a:ext cx="2800623" cy="1440159"/>
          </a:xfrm>
          <a:custGeom>
            <a:avLst/>
            <a:gdLst/>
            <a:ahLst/>
            <a:cxnLst/>
            <a:rect l="l" t="t" r="r" b="b"/>
            <a:pathLst>
              <a:path w="2813686" h="1483770" extrusionOk="0">
                <a:moveTo>
                  <a:pt x="13063" y="0"/>
                </a:moveTo>
                <a:lnTo>
                  <a:pt x="2813382" y="653144"/>
                </a:lnTo>
                <a:cubicBezTo>
                  <a:pt x="2813483" y="930019"/>
                  <a:pt x="2813585" y="1206895"/>
                  <a:pt x="2813686" y="1483770"/>
                </a:cubicBezTo>
                <a:lnTo>
                  <a:pt x="0" y="543245"/>
                </a:lnTo>
                <a:lnTo>
                  <a:pt x="13063" y="0"/>
                </a:lnTo>
                <a:close/>
              </a:path>
            </a:pathLst>
          </a:custGeom>
          <a:solidFill>
            <a:srgbClr val="00999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8" name="Google Shape;548;p24"/>
          <p:cNvSpPr/>
          <p:nvPr/>
        </p:nvSpPr>
        <p:spPr>
          <a:xfrm>
            <a:off x="2791030" y="3673847"/>
            <a:ext cx="2800320" cy="1196388"/>
          </a:xfrm>
          <a:custGeom>
            <a:avLst/>
            <a:gdLst/>
            <a:ahLst/>
            <a:cxnLst/>
            <a:rect l="l" t="t" r="r" b="b"/>
            <a:pathLst>
              <a:path w="2800320" h="1196388" extrusionOk="0">
                <a:moveTo>
                  <a:pt x="1" y="0"/>
                </a:moveTo>
                <a:lnTo>
                  <a:pt x="2800320" y="431075"/>
                </a:lnTo>
                <a:lnTo>
                  <a:pt x="2761131" y="1196388"/>
                </a:lnTo>
                <a:lnTo>
                  <a:pt x="0" y="517119"/>
                </a:lnTo>
                <a:cubicBezTo>
                  <a:pt x="0" y="344746"/>
                  <a:pt x="1" y="172373"/>
                  <a:pt x="1" y="0"/>
                </a:cubicBezTo>
                <a:close/>
              </a:path>
            </a:pathLst>
          </a:custGeom>
          <a:solidFill>
            <a:srgbClr val="FF999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9" name="Google Shape;549;p24"/>
          <p:cNvSpPr/>
          <p:nvPr/>
        </p:nvSpPr>
        <p:spPr>
          <a:xfrm>
            <a:off x="2777967" y="2924944"/>
            <a:ext cx="2826445" cy="1000444"/>
          </a:xfrm>
          <a:custGeom>
            <a:avLst/>
            <a:gdLst/>
            <a:ahLst/>
            <a:cxnLst/>
            <a:rect l="l" t="t" r="r" b="b"/>
            <a:pathLst>
              <a:path w="2826445" h="1000444" extrusionOk="0">
                <a:moveTo>
                  <a:pt x="0" y="0"/>
                </a:moveTo>
                <a:lnTo>
                  <a:pt x="2800319" y="235131"/>
                </a:lnTo>
                <a:lnTo>
                  <a:pt x="2826445" y="1000444"/>
                </a:lnTo>
                <a:lnTo>
                  <a:pt x="0" y="517119"/>
                </a:lnTo>
                <a:lnTo>
                  <a:pt x="0" y="0"/>
                </a:lnTo>
                <a:close/>
              </a:path>
            </a:pathLst>
          </a:custGeom>
          <a:solidFill>
            <a:srgbClr val="FBE4D4"/>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0" name="Google Shape;550;p24"/>
          <p:cNvSpPr/>
          <p:nvPr/>
        </p:nvSpPr>
        <p:spPr>
          <a:xfrm>
            <a:off x="2776248" y="2149681"/>
            <a:ext cx="2803863" cy="733153"/>
          </a:xfrm>
          <a:custGeom>
            <a:avLst/>
            <a:gdLst/>
            <a:ahLst/>
            <a:cxnLst/>
            <a:rect l="l" t="t" r="r" b="b"/>
            <a:pathLst>
              <a:path w="2822497" h="750980" extrusionOk="0">
                <a:moveTo>
                  <a:pt x="40" y="47129"/>
                </a:moveTo>
                <a:lnTo>
                  <a:pt x="2822410" y="0"/>
                </a:lnTo>
                <a:cubicBezTo>
                  <a:pt x="2822439" y="250327"/>
                  <a:pt x="2822468" y="500653"/>
                  <a:pt x="2822497" y="750980"/>
                </a:cubicBezTo>
                <a:lnTo>
                  <a:pt x="0" y="580014"/>
                </a:lnTo>
                <a:cubicBezTo>
                  <a:pt x="-8" y="431621"/>
                  <a:pt x="48" y="195522"/>
                  <a:pt x="40" y="47129"/>
                </a:cubicBezTo>
                <a:close/>
              </a:path>
            </a:pathLst>
          </a:custGeom>
          <a:solidFill>
            <a:srgbClr val="F7AA55"/>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1" name="Google Shape;551;p24"/>
          <p:cNvSpPr/>
          <p:nvPr/>
        </p:nvSpPr>
        <p:spPr>
          <a:xfrm>
            <a:off x="2764663" y="1109288"/>
            <a:ext cx="2861522" cy="897837"/>
          </a:xfrm>
          <a:custGeom>
            <a:avLst/>
            <a:gdLst/>
            <a:ahLst/>
            <a:cxnLst/>
            <a:rect l="l" t="t" r="r" b="b"/>
            <a:pathLst>
              <a:path w="2888344" h="934595" extrusionOk="0">
                <a:moveTo>
                  <a:pt x="245" y="390817"/>
                </a:moveTo>
                <a:lnTo>
                  <a:pt x="2888344" y="0"/>
                </a:lnTo>
                <a:lnTo>
                  <a:pt x="2875282" y="896686"/>
                </a:lnTo>
                <a:lnTo>
                  <a:pt x="0" y="934595"/>
                </a:lnTo>
                <a:cubicBezTo>
                  <a:pt x="82" y="744270"/>
                  <a:pt x="163" y="581142"/>
                  <a:pt x="245" y="390817"/>
                </a:cubicBezTo>
                <a:close/>
              </a:path>
            </a:pathLst>
          </a:custGeom>
          <a:solidFill>
            <a:srgbClr val="A8D08C"/>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2" name="Google Shape;552;p24"/>
          <p:cNvSpPr/>
          <p:nvPr/>
        </p:nvSpPr>
        <p:spPr>
          <a:xfrm>
            <a:off x="5581288" y="1109289"/>
            <a:ext cx="3455208" cy="879551"/>
          </a:xfrm>
          <a:prstGeom prst="rect">
            <a:avLst/>
          </a:prstGeom>
          <a:solidFill>
            <a:srgbClr val="C4E0B2"/>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dirty="0" err="1">
                <a:solidFill>
                  <a:schemeClr val="dk1"/>
                </a:solidFill>
                <a:latin typeface="Calibri"/>
                <a:ea typeface="Calibri"/>
                <a:cs typeface="Calibri"/>
                <a:sym typeface="Calibri"/>
              </a:rPr>
              <a:t>Valorizando</a:t>
            </a:r>
            <a:r>
              <a:rPr lang="en-US" sz="1500" dirty="0">
                <a:solidFill>
                  <a:schemeClr val="dk1"/>
                </a:solidFill>
                <a:latin typeface="Calibri"/>
                <a:ea typeface="Calibri"/>
                <a:cs typeface="Calibri"/>
                <a:sym typeface="Calibri"/>
              </a:rPr>
              <a:t> </a:t>
            </a:r>
            <a:r>
              <a:rPr lang="en-US" sz="1500" dirty="0" err="1">
                <a:solidFill>
                  <a:schemeClr val="dk1"/>
                </a:solidFill>
                <a:latin typeface="Calibri"/>
                <a:ea typeface="Calibri"/>
                <a:cs typeface="Calibri"/>
                <a:sym typeface="Calibri"/>
              </a:rPr>
              <a:t>el</a:t>
            </a:r>
            <a:r>
              <a:rPr lang="en-US" sz="1500" dirty="0">
                <a:solidFill>
                  <a:schemeClr val="dk1"/>
                </a:solidFill>
                <a:latin typeface="Calibri"/>
                <a:ea typeface="Calibri"/>
                <a:cs typeface="Calibri"/>
                <a:sym typeface="Calibri"/>
              </a:rPr>
              <a:t> «don» que </a:t>
            </a:r>
            <a:r>
              <a:rPr lang="en-US" sz="1500" dirty="0" err="1">
                <a:solidFill>
                  <a:schemeClr val="dk1"/>
                </a:solidFill>
                <a:latin typeface="Calibri"/>
                <a:ea typeface="Calibri"/>
                <a:cs typeface="Calibri"/>
                <a:sym typeface="Calibri"/>
              </a:rPr>
              <a:t>ellos</a:t>
            </a:r>
            <a:r>
              <a:rPr lang="en-US" sz="1500" dirty="0">
                <a:solidFill>
                  <a:schemeClr val="dk1"/>
                </a:solidFill>
                <a:latin typeface="Calibri"/>
                <a:ea typeface="Calibri"/>
                <a:cs typeface="Calibri"/>
                <a:sym typeface="Calibri"/>
              </a:rPr>
              <a:t> </a:t>
            </a:r>
            <a:r>
              <a:rPr lang="en-US" sz="1500" dirty="0" err="1">
                <a:solidFill>
                  <a:schemeClr val="dk1"/>
                </a:solidFill>
                <a:latin typeface="Calibri"/>
                <a:ea typeface="Calibri"/>
                <a:cs typeface="Calibri"/>
                <a:sym typeface="Calibri"/>
              </a:rPr>
              <a:t>representan</a:t>
            </a:r>
            <a:r>
              <a:rPr lang="en-US" sz="1500" dirty="0">
                <a:solidFill>
                  <a:schemeClr val="dk1"/>
                </a:solidFill>
                <a:latin typeface="Calibri"/>
                <a:ea typeface="Calibri"/>
                <a:cs typeface="Calibri"/>
                <a:sym typeface="Calibri"/>
              </a:rPr>
              <a:t>, </a:t>
            </a:r>
            <a:r>
              <a:rPr lang="en-US" sz="1500" dirty="0" err="1">
                <a:solidFill>
                  <a:schemeClr val="dk1"/>
                </a:solidFill>
                <a:latin typeface="Calibri"/>
                <a:ea typeface="Calibri"/>
                <a:cs typeface="Calibri"/>
                <a:sym typeface="Calibri"/>
              </a:rPr>
              <a:t>como</a:t>
            </a:r>
            <a:r>
              <a:rPr lang="en-US" sz="1500" dirty="0">
                <a:solidFill>
                  <a:schemeClr val="dk1"/>
                </a:solidFill>
                <a:latin typeface="Calibri"/>
                <a:ea typeface="Calibri"/>
                <a:cs typeface="Calibri"/>
                <a:sym typeface="Calibri"/>
              </a:rPr>
              <a:t> </a:t>
            </a:r>
            <a:r>
              <a:rPr lang="en-US" sz="1500" dirty="0" err="1">
                <a:solidFill>
                  <a:schemeClr val="dk1"/>
                </a:solidFill>
                <a:latin typeface="Calibri"/>
                <a:ea typeface="Calibri"/>
                <a:cs typeface="Calibri"/>
                <a:sym typeface="Calibri"/>
              </a:rPr>
              <a:t>testigos</a:t>
            </a:r>
            <a:r>
              <a:rPr lang="en-US" sz="1500" dirty="0">
                <a:solidFill>
                  <a:schemeClr val="dk1"/>
                </a:solidFill>
                <a:latin typeface="Calibri"/>
                <a:ea typeface="Calibri"/>
                <a:cs typeface="Calibri"/>
                <a:sym typeface="Calibri"/>
              </a:rPr>
              <a:t> de la </a:t>
            </a:r>
            <a:r>
              <a:rPr lang="en-US" sz="1500" dirty="0" err="1">
                <a:solidFill>
                  <a:schemeClr val="dk1"/>
                </a:solidFill>
                <a:latin typeface="Calibri"/>
                <a:ea typeface="Calibri"/>
                <a:cs typeface="Calibri"/>
                <a:sym typeface="Calibri"/>
              </a:rPr>
              <a:t>tradición</a:t>
            </a:r>
            <a:r>
              <a:rPr lang="en-US" sz="1500" dirty="0">
                <a:solidFill>
                  <a:schemeClr val="dk1"/>
                </a:solidFill>
                <a:latin typeface="Calibri"/>
                <a:ea typeface="Calibri"/>
                <a:cs typeface="Calibri"/>
                <a:sym typeface="Calibri"/>
              </a:rPr>
              <a:t> de </a:t>
            </a:r>
            <a:r>
              <a:rPr lang="en-US" sz="1500" dirty="0" err="1">
                <a:solidFill>
                  <a:schemeClr val="dk1"/>
                </a:solidFill>
                <a:latin typeface="Calibri"/>
                <a:ea typeface="Calibri"/>
                <a:cs typeface="Calibri"/>
                <a:sym typeface="Calibri"/>
              </a:rPr>
              <a:t>fe</a:t>
            </a:r>
            <a:r>
              <a:rPr lang="en-US" sz="1500" dirty="0">
                <a:solidFill>
                  <a:schemeClr val="dk1"/>
                </a:solidFill>
                <a:latin typeface="Calibri"/>
                <a:ea typeface="Calibri"/>
                <a:cs typeface="Calibri"/>
                <a:sym typeface="Calibri"/>
              </a:rPr>
              <a:t>, maestros de </a:t>
            </a:r>
            <a:r>
              <a:rPr lang="en-US" sz="1500" dirty="0" err="1">
                <a:solidFill>
                  <a:schemeClr val="dk1"/>
                </a:solidFill>
                <a:latin typeface="Calibri"/>
                <a:ea typeface="Calibri"/>
                <a:cs typeface="Calibri"/>
                <a:sym typeface="Calibri"/>
              </a:rPr>
              <a:t>vida</a:t>
            </a:r>
            <a:r>
              <a:rPr lang="en-US" sz="1500" dirty="0">
                <a:solidFill>
                  <a:schemeClr val="dk1"/>
                </a:solidFill>
                <a:latin typeface="Calibri"/>
                <a:ea typeface="Calibri"/>
                <a:cs typeface="Calibri"/>
                <a:sym typeface="Calibri"/>
              </a:rPr>
              <a:t> y </a:t>
            </a:r>
            <a:r>
              <a:rPr lang="en-US" sz="1500" dirty="0" err="1">
                <a:solidFill>
                  <a:schemeClr val="dk1"/>
                </a:solidFill>
                <a:latin typeface="Calibri"/>
                <a:ea typeface="Calibri"/>
                <a:cs typeface="Calibri"/>
                <a:sym typeface="Calibri"/>
              </a:rPr>
              <a:t>agentes</a:t>
            </a:r>
            <a:r>
              <a:rPr lang="en-US" sz="1500" dirty="0">
                <a:solidFill>
                  <a:schemeClr val="dk1"/>
                </a:solidFill>
                <a:latin typeface="Calibri"/>
                <a:ea typeface="Calibri"/>
                <a:cs typeface="Calibri"/>
                <a:sym typeface="Calibri"/>
              </a:rPr>
              <a:t> de </a:t>
            </a:r>
            <a:r>
              <a:rPr lang="en-US" sz="1500" dirty="0" err="1">
                <a:solidFill>
                  <a:schemeClr val="dk1"/>
                </a:solidFill>
                <a:latin typeface="Calibri"/>
                <a:ea typeface="Calibri"/>
                <a:cs typeface="Calibri"/>
                <a:sym typeface="Calibri"/>
              </a:rPr>
              <a:t>caridad</a:t>
            </a:r>
            <a:r>
              <a:rPr lang="en-US" sz="1500" dirty="0">
                <a:solidFill>
                  <a:schemeClr val="dk1"/>
                </a:solidFill>
                <a:latin typeface="Calibri"/>
                <a:ea typeface="Calibri"/>
                <a:cs typeface="Calibri"/>
                <a:sym typeface="Calibri"/>
              </a:rPr>
              <a:t>  </a:t>
            </a:r>
            <a:endParaRPr dirty="0"/>
          </a:p>
        </p:txBody>
      </p:sp>
      <p:sp>
        <p:nvSpPr>
          <p:cNvPr id="553" name="Google Shape;553;p24"/>
          <p:cNvSpPr/>
          <p:nvPr/>
        </p:nvSpPr>
        <p:spPr>
          <a:xfrm>
            <a:off x="5547379" y="2144450"/>
            <a:ext cx="3489117" cy="780494"/>
          </a:xfrm>
          <a:custGeom>
            <a:avLst/>
            <a:gdLst/>
            <a:ahLst/>
            <a:cxnLst/>
            <a:rect l="l" t="t" r="r" b="b"/>
            <a:pathLst>
              <a:path w="3445146" h="780494" extrusionOk="0">
                <a:moveTo>
                  <a:pt x="0" y="0"/>
                </a:moveTo>
                <a:lnTo>
                  <a:pt x="3445146" y="0"/>
                </a:lnTo>
                <a:lnTo>
                  <a:pt x="3445146" y="780494"/>
                </a:lnTo>
                <a:lnTo>
                  <a:pt x="0" y="741307"/>
                </a:lnTo>
                <a:lnTo>
                  <a:pt x="0" y="0"/>
                </a:lnTo>
                <a:close/>
              </a:path>
            </a:pathLst>
          </a:custGeom>
          <a:solidFill>
            <a:srgbClr val="F67322"/>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dirty="0">
                <a:solidFill>
                  <a:schemeClr val="dk1"/>
                </a:solidFill>
                <a:latin typeface="Calibri"/>
                <a:ea typeface="Calibri"/>
                <a:cs typeface="Calibri"/>
                <a:sym typeface="Calibri"/>
              </a:rPr>
              <a:t>Los </a:t>
            </a:r>
            <a:r>
              <a:rPr lang="en-US" sz="1400" dirty="0" err="1">
                <a:solidFill>
                  <a:schemeClr val="dk1"/>
                </a:solidFill>
                <a:latin typeface="Calibri"/>
                <a:ea typeface="Calibri"/>
                <a:cs typeface="Calibri"/>
                <a:sym typeface="Calibri"/>
              </a:rPr>
              <a:t>ancianos</a:t>
            </a:r>
            <a:r>
              <a:rPr lang="en-US" sz="1400" dirty="0">
                <a:solidFill>
                  <a:schemeClr val="dk1"/>
                </a:solidFill>
                <a:latin typeface="Calibri"/>
                <a:ea typeface="Calibri"/>
                <a:cs typeface="Calibri"/>
                <a:sym typeface="Calibri"/>
              </a:rPr>
              <a:t> son </a:t>
            </a:r>
            <a:r>
              <a:rPr lang="en-US" sz="1400" dirty="0" err="1">
                <a:solidFill>
                  <a:schemeClr val="dk1"/>
                </a:solidFill>
                <a:latin typeface="Calibri"/>
                <a:ea typeface="Calibri"/>
                <a:cs typeface="Calibri"/>
                <a:sym typeface="Calibri"/>
              </a:rPr>
              <a:t>apóstoles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insustituibles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agentes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activos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apóstol</a:t>
            </a:r>
            <a:r>
              <a:rPr lang="en-US" sz="1400" dirty="0">
                <a:solidFill>
                  <a:schemeClr val="dk1"/>
                </a:solidFill>
                <a:latin typeface="Calibri"/>
                <a:ea typeface="Calibri"/>
                <a:cs typeface="Calibri"/>
                <a:sym typeface="Calibri"/>
              </a:rPr>
              <a:t> de </a:t>
            </a:r>
            <a:r>
              <a:rPr lang="en-US" sz="1400" dirty="0" err="1">
                <a:solidFill>
                  <a:schemeClr val="dk1"/>
                </a:solidFill>
                <a:latin typeface="Calibri"/>
                <a:ea typeface="Calibri"/>
                <a:cs typeface="Calibri"/>
                <a:sym typeface="Calibri"/>
              </a:rPr>
              <a:t>los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mismos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ancianos</a:t>
            </a:r>
            <a:r>
              <a:rPr lang="en-US" sz="1400" dirty="0">
                <a:solidFill>
                  <a:schemeClr val="dk1"/>
                </a:solidFill>
                <a:latin typeface="Calibri"/>
                <a:ea typeface="Calibri"/>
                <a:cs typeface="Calibri"/>
                <a:sym typeface="Calibri"/>
              </a:rPr>
              <a:t>, de </a:t>
            </a:r>
            <a:r>
              <a:rPr lang="en-US" sz="1400" dirty="0" err="1">
                <a:solidFill>
                  <a:schemeClr val="dk1"/>
                </a:solidFill>
                <a:latin typeface="Calibri"/>
                <a:ea typeface="Calibri"/>
                <a:cs typeface="Calibri"/>
                <a:sym typeface="Calibri"/>
              </a:rPr>
              <a:t>los</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hijos</a:t>
            </a:r>
            <a:r>
              <a:rPr lang="en-US" sz="1400" dirty="0">
                <a:solidFill>
                  <a:schemeClr val="dk1"/>
                </a:solidFill>
                <a:latin typeface="Calibri"/>
                <a:ea typeface="Calibri"/>
                <a:cs typeface="Calibri"/>
                <a:sym typeface="Calibri"/>
              </a:rPr>
              <a:t> y </a:t>
            </a:r>
            <a:r>
              <a:rPr lang="en-US" sz="1400" dirty="0" err="1">
                <a:solidFill>
                  <a:schemeClr val="dk1"/>
                </a:solidFill>
                <a:latin typeface="Calibri"/>
                <a:ea typeface="Calibri"/>
                <a:cs typeface="Calibri"/>
                <a:sym typeface="Calibri"/>
              </a:rPr>
              <a:t>nietos</a:t>
            </a:r>
            <a:r>
              <a:rPr lang="en-US" sz="1400" dirty="0">
                <a:solidFill>
                  <a:schemeClr val="dk1"/>
                </a:solidFill>
                <a:latin typeface="Calibri"/>
                <a:ea typeface="Calibri"/>
                <a:cs typeface="Calibri"/>
                <a:sym typeface="Calibri"/>
              </a:rPr>
              <a:t> </a:t>
            </a:r>
            <a:endParaRPr sz="1400" dirty="0">
              <a:solidFill>
                <a:schemeClr val="dk1"/>
              </a:solidFill>
              <a:latin typeface="Calibri"/>
              <a:ea typeface="Calibri"/>
              <a:cs typeface="Calibri"/>
              <a:sym typeface="Calibri"/>
            </a:endParaRPr>
          </a:p>
        </p:txBody>
      </p:sp>
      <p:sp>
        <p:nvSpPr>
          <p:cNvPr id="554" name="Google Shape;554;p24"/>
          <p:cNvSpPr/>
          <p:nvPr/>
        </p:nvSpPr>
        <p:spPr>
          <a:xfrm>
            <a:off x="5581288" y="3140968"/>
            <a:ext cx="3455208" cy="792088"/>
          </a:xfrm>
          <a:custGeom>
            <a:avLst/>
            <a:gdLst/>
            <a:ahLst/>
            <a:cxnLst/>
            <a:rect l="l" t="t" r="r" b="b"/>
            <a:pathLst>
              <a:path w="3455208" h="792088" extrusionOk="0">
                <a:moveTo>
                  <a:pt x="0" y="13062"/>
                </a:moveTo>
                <a:lnTo>
                  <a:pt x="3455208" y="0"/>
                </a:lnTo>
                <a:lnTo>
                  <a:pt x="3455208" y="792088"/>
                </a:lnTo>
                <a:lnTo>
                  <a:pt x="12192" y="767704"/>
                </a:lnTo>
                <a:lnTo>
                  <a:pt x="0" y="13062"/>
                </a:lnTo>
                <a:close/>
              </a:path>
            </a:pathLst>
          </a:custGeom>
          <a:solidFill>
            <a:srgbClr val="FFCC9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dk1"/>
                </a:solidFill>
                <a:latin typeface="Calibri"/>
                <a:ea typeface="Calibri"/>
                <a:cs typeface="Calibri"/>
                <a:sym typeface="Calibri"/>
              </a:rPr>
              <a:t>Las culturas en armonía con los ancianos </a:t>
            </a:r>
            <a:endParaRPr/>
          </a:p>
          <a:p>
            <a:pPr marL="0" marR="0" lvl="0" indent="0" algn="ctr" rtl="0">
              <a:spcBef>
                <a:spcPts val="0"/>
              </a:spcBef>
              <a:spcAft>
                <a:spcPts val="0"/>
              </a:spcAft>
              <a:buNone/>
            </a:pPr>
            <a:r>
              <a:rPr lang="en-US" sz="1200">
                <a:solidFill>
                  <a:schemeClr val="dk1"/>
                </a:solidFill>
                <a:latin typeface="Calibri"/>
                <a:ea typeface="Calibri"/>
                <a:cs typeface="Calibri"/>
                <a:sym typeface="Calibri"/>
              </a:rPr>
              <a:t>Las culturas  que marginan a los ancianos.</a:t>
            </a:r>
            <a:endParaRPr/>
          </a:p>
          <a:p>
            <a:pPr marL="0" marR="0" lvl="0" indent="0" algn="ctr" rtl="0">
              <a:spcBef>
                <a:spcPts val="0"/>
              </a:spcBef>
              <a:spcAft>
                <a:spcPts val="0"/>
              </a:spcAft>
              <a:buNone/>
            </a:pPr>
            <a:r>
              <a:rPr lang="en-US" sz="1000">
                <a:solidFill>
                  <a:schemeClr val="dk1"/>
                </a:solidFill>
                <a:latin typeface="Calibri"/>
                <a:ea typeface="Calibri"/>
                <a:cs typeface="Calibri"/>
                <a:sym typeface="Calibri"/>
              </a:rPr>
              <a:t>En necesario descubrir y a valorar los cometidos de los ancianos en la comunidad civil y eclesial, y en la familia</a:t>
            </a:r>
            <a:r>
              <a:rPr lang="en-US" sz="1000">
                <a:solidFill>
                  <a:schemeClr val="lt1"/>
                </a:solidFill>
                <a:latin typeface="Calibri"/>
                <a:ea typeface="Calibri"/>
                <a:cs typeface="Calibri"/>
                <a:sym typeface="Calibri"/>
              </a:rPr>
              <a:t>.</a:t>
            </a:r>
            <a:endParaRPr sz="1000">
              <a:solidFill>
                <a:schemeClr val="dk1"/>
              </a:solidFill>
              <a:latin typeface="Calibri"/>
              <a:ea typeface="Calibri"/>
              <a:cs typeface="Calibri"/>
              <a:sym typeface="Calibri"/>
            </a:endParaRPr>
          </a:p>
        </p:txBody>
      </p:sp>
      <p:sp>
        <p:nvSpPr>
          <p:cNvPr id="555" name="Google Shape;555;p24"/>
          <p:cNvSpPr/>
          <p:nvPr/>
        </p:nvSpPr>
        <p:spPr>
          <a:xfrm>
            <a:off x="5581288" y="4109405"/>
            <a:ext cx="3455208" cy="759755"/>
          </a:xfrm>
          <a:prstGeom prst="rect">
            <a:avLst/>
          </a:prstGeom>
          <a:solidFill>
            <a:srgbClr val="FFCCCC"/>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La familia y toda la sociedad recibirán un gran beneficio con la revaloración del papel educativo del anciano</a:t>
            </a:r>
            <a:r>
              <a:rPr lang="en-US" sz="1400">
                <a:solidFill>
                  <a:schemeClr val="lt1"/>
                </a:solidFill>
                <a:latin typeface="Calibri"/>
                <a:ea typeface="Calibri"/>
                <a:cs typeface="Calibri"/>
                <a:sym typeface="Calibri"/>
              </a:rPr>
              <a:t>.</a:t>
            </a:r>
            <a:endParaRPr sz="1400">
              <a:solidFill>
                <a:schemeClr val="lt1"/>
              </a:solidFill>
              <a:latin typeface="Calibri"/>
              <a:ea typeface="Calibri"/>
              <a:cs typeface="Calibri"/>
              <a:sym typeface="Calibri"/>
            </a:endParaRPr>
          </a:p>
        </p:txBody>
      </p:sp>
      <p:sp>
        <p:nvSpPr>
          <p:cNvPr id="556" name="Google Shape;556;p24"/>
          <p:cNvSpPr/>
          <p:nvPr/>
        </p:nvSpPr>
        <p:spPr>
          <a:xfrm>
            <a:off x="5581288" y="5013176"/>
            <a:ext cx="3455208" cy="792088"/>
          </a:xfrm>
          <a:prstGeom prst="rect">
            <a:avLst/>
          </a:prstGeom>
          <a:solidFill>
            <a:srgbClr val="00808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lt1"/>
                </a:solidFill>
                <a:latin typeface="Calibri"/>
                <a:ea typeface="Calibri"/>
                <a:cs typeface="Calibri"/>
                <a:sym typeface="Calibri"/>
              </a:rPr>
              <a:t>El agente de pastoral tiene que conocer con claridad su naturaleza y su misión par una mejor eficacia en su acción</a:t>
            </a:r>
            <a:endParaRPr sz="1400">
              <a:solidFill>
                <a:schemeClr val="lt1"/>
              </a:solidFill>
              <a:latin typeface="Calibri"/>
              <a:ea typeface="Calibri"/>
              <a:cs typeface="Calibri"/>
              <a:sym typeface="Calibri"/>
            </a:endParaRPr>
          </a:p>
        </p:txBody>
      </p:sp>
      <p:sp>
        <p:nvSpPr>
          <p:cNvPr id="557" name="Google Shape;557;p24"/>
          <p:cNvSpPr/>
          <p:nvPr/>
        </p:nvSpPr>
        <p:spPr>
          <a:xfrm>
            <a:off x="5576333" y="5949280"/>
            <a:ext cx="3455208" cy="780040"/>
          </a:xfrm>
          <a:custGeom>
            <a:avLst/>
            <a:gdLst/>
            <a:ahLst/>
            <a:cxnLst/>
            <a:rect l="l" t="t" r="r" b="b"/>
            <a:pathLst>
              <a:path w="3455208" h="780040" extrusionOk="0">
                <a:moveTo>
                  <a:pt x="0" y="0"/>
                </a:moveTo>
                <a:lnTo>
                  <a:pt x="3455208" y="0"/>
                </a:lnTo>
                <a:lnTo>
                  <a:pt x="3455208" y="780040"/>
                </a:lnTo>
                <a:lnTo>
                  <a:pt x="0" y="740851"/>
                </a:lnTo>
                <a:lnTo>
                  <a:pt x="0" y="0"/>
                </a:lnTo>
                <a:close/>
              </a:path>
            </a:pathLst>
          </a:custGeom>
          <a:solidFill>
            <a:srgbClr val="99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lt1"/>
                </a:solidFill>
                <a:latin typeface="Calibri"/>
                <a:ea typeface="Calibri"/>
                <a:cs typeface="Calibri"/>
                <a:sym typeface="Calibri"/>
              </a:rPr>
              <a:t>El agente hace operativo lo que antes ha sido reflexivo, transmite la planificación a la acción</a:t>
            </a:r>
            <a:r>
              <a:rPr lang="en-US" sz="1800">
                <a:solidFill>
                  <a:schemeClr val="lt1"/>
                </a:solidFill>
                <a:latin typeface="Calibri"/>
                <a:ea typeface="Calibri"/>
                <a:cs typeface="Calibri"/>
                <a:sym typeface="Calibri"/>
              </a:rPr>
              <a:t>.</a:t>
            </a:r>
            <a:endParaRPr/>
          </a:p>
        </p:txBody>
      </p:sp>
      <p:sp>
        <p:nvSpPr>
          <p:cNvPr id="558" name="Google Shape;558;p24"/>
          <p:cNvSpPr/>
          <p:nvPr/>
        </p:nvSpPr>
        <p:spPr>
          <a:xfrm>
            <a:off x="258911" y="861232"/>
            <a:ext cx="527723" cy="478088"/>
          </a:xfrm>
          <a:prstGeom prst="ellipse">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59" name="Google Shape;559;p24"/>
          <p:cNvSpPr/>
          <p:nvPr/>
        </p:nvSpPr>
        <p:spPr>
          <a:xfrm>
            <a:off x="260048" y="1508796"/>
            <a:ext cx="526586" cy="504056"/>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60" name="Google Shape;560;p24"/>
          <p:cNvSpPr/>
          <p:nvPr/>
        </p:nvSpPr>
        <p:spPr>
          <a:xfrm>
            <a:off x="226358" y="2905944"/>
            <a:ext cx="593966" cy="513170"/>
          </a:xfrm>
          <a:prstGeom prst="ellipse">
            <a:avLst/>
          </a:prstGeom>
          <a:solidFill>
            <a:srgbClr val="FBE4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61" name="Google Shape;561;p24"/>
          <p:cNvSpPr/>
          <p:nvPr/>
        </p:nvSpPr>
        <p:spPr>
          <a:xfrm>
            <a:off x="226528" y="4342496"/>
            <a:ext cx="520942" cy="504056"/>
          </a:xfrm>
          <a:prstGeom prst="ellipse">
            <a:avLst/>
          </a:prstGeom>
          <a:solidFill>
            <a:srgbClr val="0080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62" name="Google Shape;562;p24"/>
          <p:cNvSpPr/>
          <p:nvPr/>
        </p:nvSpPr>
        <p:spPr>
          <a:xfrm>
            <a:off x="336484" y="1568496"/>
            <a:ext cx="373714" cy="393783"/>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p:txBody>
      </p:sp>
      <p:sp>
        <p:nvSpPr>
          <p:cNvPr id="563" name="Google Shape;563;p24"/>
          <p:cNvSpPr/>
          <p:nvPr/>
        </p:nvSpPr>
        <p:spPr>
          <a:xfrm>
            <a:off x="330818" y="2960948"/>
            <a:ext cx="373714" cy="393783"/>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2</a:t>
            </a:r>
            <a:endParaRPr sz="1800">
              <a:solidFill>
                <a:schemeClr val="dk1"/>
              </a:solidFill>
              <a:latin typeface="Calibri"/>
              <a:ea typeface="Calibri"/>
              <a:cs typeface="Calibri"/>
              <a:sym typeface="Calibri"/>
            </a:endParaRPr>
          </a:p>
        </p:txBody>
      </p:sp>
      <p:sp>
        <p:nvSpPr>
          <p:cNvPr id="564" name="Google Shape;564;p24"/>
          <p:cNvSpPr/>
          <p:nvPr/>
        </p:nvSpPr>
        <p:spPr>
          <a:xfrm>
            <a:off x="300142" y="4408586"/>
            <a:ext cx="373714" cy="393783"/>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3</a:t>
            </a:r>
            <a:endParaRPr sz="1800">
              <a:solidFill>
                <a:schemeClr val="dk1"/>
              </a:solidFill>
              <a:latin typeface="Calibri"/>
              <a:ea typeface="Calibri"/>
              <a:cs typeface="Calibri"/>
              <a:sym typeface="Calibri"/>
            </a:endParaRPr>
          </a:p>
        </p:txBody>
      </p:sp>
      <p:sp>
        <p:nvSpPr>
          <p:cNvPr id="565" name="Google Shape;565;p24"/>
          <p:cNvSpPr/>
          <p:nvPr/>
        </p:nvSpPr>
        <p:spPr>
          <a:xfrm rot="-745810">
            <a:off x="2810422" y="379266"/>
            <a:ext cx="2746686" cy="825942"/>
          </a:xfrm>
          <a:prstGeom prst="rightArrow">
            <a:avLst>
              <a:gd name="adj1" fmla="val 50000"/>
              <a:gd name="adj2" fmla="val 50000"/>
            </a:avLst>
          </a:prstGeom>
          <a:solidFill>
            <a:srgbClr val="FFFF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a:solidFill>
                  <a:schemeClr val="dk1"/>
                </a:solidFill>
                <a:latin typeface="Calibri"/>
                <a:ea typeface="Calibri"/>
                <a:cs typeface="Calibri"/>
                <a:sym typeface="Calibri"/>
              </a:rPr>
              <a:t>La pastoral de adultos mayores tiene tres interlocutores: adultos, agentes y la familia. </a:t>
            </a:r>
            <a:endParaRPr sz="1300">
              <a:solidFill>
                <a:schemeClr val="dk1"/>
              </a:solidFill>
              <a:latin typeface="Calibri"/>
              <a:ea typeface="Calibri"/>
              <a:cs typeface="Calibri"/>
              <a:sym typeface="Calibri"/>
            </a:endParaRPr>
          </a:p>
        </p:txBody>
      </p:sp>
      <p:sp>
        <p:nvSpPr>
          <p:cNvPr id="566" name="Google Shape;566;p24"/>
          <p:cNvSpPr/>
          <p:nvPr/>
        </p:nvSpPr>
        <p:spPr>
          <a:xfrm rot="-271501">
            <a:off x="2789776" y="1213395"/>
            <a:ext cx="2798233" cy="921348"/>
          </a:xfrm>
          <a:prstGeom prst="rightArrow">
            <a:avLst>
              <a:gd name="adj1" fmla="val 50000"/>
              <a:gd name="adj2" fmla="val 50000"/>
            </a:avLst>
          </a:prstGeom>
          <a:solidFill>
            <a:srgbClr val="A8D08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dk1"/>
                </a:solidFill>
                <a:latin typeface="Calibri"/>
                <a:ea typeface="Calibri"/>
                <a:cs typeface="Calibri"/>
                <a:sym typeface="Calibri"/>
              </a:rPr>
              <a:t>La comunidad eclesial, está llamada a responder a las expectativas de participación de los ancianos.</a:t>
            </a:r>
            <a:endParaRPr/>
          </a:p>
        </p:txBody>
      </p:sp>
      <p:sp>
        <p:nvSpPr>
          <p:cNvPr id="567" name="Google Shape;567;p24"/>
          <p:cNvSpPr txBox="1"/>
          <p:nvPr/>
        </p:nvSpPr>
        <p:spPr>
          <a:xfrm>
            <a:off x="0" y="44844"/>
            <a:ext cx="3816424"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i="1">
                <a:solidFill>
                  <a:schemeClr val="dk1"/>
                </a:solidFill>
                <a:latin typeface="Calibri"/>
                <a:ea typeface="Calibri"/>
                <a:cs typeface="Calibri"/>
                <a:sym typeface="Calibri"/>
              </a:rPr>
              <a:t>Los interlocutores en la pastoral del adulto mayor </a:t>
            </a:r>
            <a:endParaRPr/>
          </a:p>
        </p:txBody>
      </p:sp>
      <p:sp>
        <p:nvSpPr>
          <p:cNvPr id="568" name="Google Shape;568;p24"/>
          <p:cNvSpPr/>
          <p:nvPr/>
        </p:nvSpPr>
        <p:spPr>
          <a:xfrm>
            <a:off x="2784160" y="2060848"/>
            <a:ext cx="2763220" cy="738384"/>
          </a:xfrm>
          <a:prstGeom prst="rightArrow">
            <a:avLst>
              <a:gd name="adj1" fmla="val 50000"/>
              <a:gd name="adj2" fmla="val 50000"/>
            </a:avLst>
          </a:prstGeom>
          <a:solidFill>
            <a:srgbClr val="F7AA5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00">
                <a:solidFill>
                  <a:schemeClr val="dk1"/>
                </a:solidFill>
                <a:latin typeface="Calibri"/>
                <a:ea typeface="Calibri"/>
                <a:cs typeface="Calibri"/>
                <a:sym typeface="Calibri"/>
              </a:rPr>
              <a:t>La misión apostólica y misionera, en esta edad se convierte, en específica y original. </a:t>
            </a:r>
            <a:endParaRPr sz="1300">
              <a:solidFill>
                <a:schemeClr val="dk1"/>
              </a:solidFill>
              <a:latin typeface="Calibri"/>
              <a:ea typeface="Calibri"/>
              <a:cs typeface="Calibri"/>
              <a:sym typeface="Calibri"/>
            </a:endParaRPr>
          </a:p>
        </p:txBody>
      </p:sp>
      <p:sp>
        <p:nvSpPr>
          <p:cNvPr id="569" name="Google Shape;569;p24"/>
          <p:cNvSpPr/>
          <p:nvPr/>
        </p:nvSpPr>
        <p:spPr>
          <a:xfrm rot="381804">
            <a:off x="2791029" y="2898366"/>
            <a:ext cx="2740891" cy="885525"/>
          </a:xfrm>
          <a:prstGeom prst="rightArrow">
            <a:avLst>
              <a:gd name="adj1" fmla="val 50000"/>
              <a:gd name="adj2" fmla="val 50000"/>
            </a:avLst>
          </a:prstGeom>
          <a:solidFill>
            <a:srgbClr val="FBE4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a:solidFill>
                  <a:schemeClr val="dk1"/>
                </a:solidFill>
                <a:latin typeface="Calibri"/>
                <a:ea typeface="Calibri"/>
                <a:cs typeface="Calibri"/>
                <a:sym typeface="Calibri"/>
              </a:rPr>
              <a:t>Es componente  fundamental. promotora, fuente : de satisfacciones, de seguridad, de soporte y cariño. </a:t>
            </a:r>
            <a:endParaRPr sz="1100">
              <a:solidFill>
                <a:schemeClr val="dk1"/>
              </a:solidFill>
              <a:latin typeface="Calibri"/>
              <a:ea typeface="Calibri"/>
              <a:cs typeface="Calibri"/>
              <a:sym typeface="Calibri"/>
            </a:endParaRPr>
          </a:p>
        </p:txBody>
      </p:sp>
      <p:sp>
        <p:nvSpPr>
          <p:cNvPr id="570" name="Google Shape;570;p24"/>
          <p:cNvSpPr/>
          <p:nvPr/>
        </p:nvSpPr>
        <p:spPr>
          <a:xfrm rot="607714">
            <a:off x="2815374" y="3791371"/>
            <a:ext cx="2766235" cy="886465"/>
          </a:xfrm>
          <a:prstGeom prst="rightArrow">
            <a:avLst>
              <a:gd name="adj1" fmla="val 50000"/>
              <a:gd name="adj2" fmla="val 50000"/>
            </a:avLst>
          </a:prstGeom>
          <a:solidFill>
            <a:srgbClr val="FF99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dk1"/>
                </a:solidFill>
                <a:latin typeface="Calibri"/>
                <a:ea typeface="Calibri"/>
                <a:cs typeface="Calibri"/>
                <a:sym typeface="Calibri"/>
              </a:rPr>
              <a:t>Muchas veces son los abuelos quienes aseguran la transmisión de los grandes valores a sus nietos</a:t>
            </a:r>
            <a:endParaRPr sz="1200">
              <a:solidFill>
                <a:schemeClr val="dk1"/>
              </a:solidFill>
              <a:latin typeface="Calibri"/>
              <a:ea typeface="Calibri"/>
              <a:cs typeface="Calibri"/>
              <a:sym typeface="Calibri"/>
            </a:endParaRPr>
          </a:p>
        </p:txBody>
      </p:sp>
      <p:sp>
        <p:nvSpPr>
          <p:cNvPr id="571" name="Google Shape;571;p24"/>
          <p:cNvSpPr/>
          <p:nvPr/>
        </p:nvSpPr>
        <p:spPr>
          <a:xfrm rot="808298">
            <a:off x="2836736" y="4626193"/>
            <a:ext cx="2708909" cy="712322"/>
          </a:xfrm>
          <a:prstGeom prst="rightArrow">
            <a:avLst>
              <a:gd name="adj1" fmla="val 50000"/>
              <a:gd name="adj2" fmla="val 50000"/>
            </a:avLst>
          </a:prstGeom>
          <a:solidFill>
            <a:srgbClr val="009999"/>
          </a:solidFill>
          <a:ln w="12700" cap="flat" cmpd="sng">
            <a:solidFill>
              <a:srgbClr val="00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050">
                <a:solidFill>
                  <a:schemeClr val="lt1"/>
                </a:solidFill>
                <a:latin typeface="Calibri"/>
                <a:ea typeface="Calibri"/>
                <a:cs typeface="Calibri"/>
                <a:sym typeface="Calibri"/>
              </a:rPr>
              <a:t>La palabra «pastoral» tiene una primera connotación que es la de la práctica y la acción en la vida de la Iglesia (Julio Ramos).</a:t>
            </a:r>
            <a:endParaRPr/>
          </a:p>
        </p:txBody>
      </p:sp>
      <p:sp>
        <p:nvSpPr>
          <p:cNvPr id="572" name="Google Shape;572;p24"/>
          <p:cNvSpPr/>
          <p:nvPr/>
        </p:nvSpPr>
        <p:spPr>
          <a:xfrm rot="1063919">
            <a:off x="2796855" y="5422822"/>
            <a:ext cx="2822236" cy="847501"/>
          </a:xfrm>
          <a:prstGeom prst="rightArrow">
            <a:avLst>
              <a:gd name="adj1" fmla="val 50000"/>
              <a:gd name="adj2" fmla="val 50000"/>
            </a:avLst>
          </a:prstGeom>
          <a:solidFill>
            <a:srgbClr val="9933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chemeClr val="lt1"/>
                </a:solidFill>
                <a:latin typeface="Calibri"/>
                <a:ea typeface="Calibri"/>
                <a:cs typeface="Calibri"/>
                <a:sym typeface="Calibri"/>
              </a:rPr>
              <a:t>El Agente de pastoral ha de ser ante todo un discípulo, un seguidor de Cristo, un testigo fiel. </a:t>
            </a:r>
            <a:endParaRPr/>
          </a:p>
        </p:txBody>
      </p:sp>
      <p:pic>
        <p:nvPicPr>
          <p:cNvPr id="573" name="Google Shape;573;p24" descr="C:\Users\Administrador\Documents\PROYECTO DE ADULTOS MAYORES\6. AREA DE MATERIALES\BANCO DE IMAGENES\LOGO\Logo Adulto Mayor Colores S-fondo .png"/>
          <p:cNvPicPr preferRelativeResize="0"/>
          <p:nvPr/>
        </p:nvPicPr>
        <p:blipFill rotWithShape="1">
          <a:blip r:embed="rId3">
            <a:alphaModFix/>
          </a:blip>
          <a:srcRect/>
          <a:stretch/>
        </p:blipFill>
        <p:spPr>
          <a:xfrm>
            <a:off x="526575" y="6021289"/>
            <a:ext cx="810917" cy="540612"/>
          </a:xfrm>
          <a:prstGeom prst="rect">
            <a:avLst/>
          </a:prstGeom>
          <a:noFill/>
          <a:ln>
            <a:noFill/>
          </a:ln>
        </p:spPr>
      </p:pic>
      <p:pic>
        <p:nvPicPr>
          <p:cNvPr id="574" name="Google Shape;574;p24" descr="Dimensión Familia CEM"/>
          <p:cNvPicPr preferRelativeResize="0"/>
          <p:nvPr/>
        </p:nvPicPr>
        <p:blipFill rotWithShape="1">
          <a:blip r:embed="rId4">
            <a:alphaModFix/>
          </a:blip>
          <a:srcRect l="27629" t="13216" r="28282" b="14490"/>
          <a:stretch/>
        </p:blipFill>
        <p:spPr>
          <a:xfrm>
            <a:off x="1779258" y="5884121"/>
            <a:ext cx="377419" cy="648870"/>
          </a:xfrm>
          <a:prstGeom prst="rect">
            <a:avLst/>
          </a:prstGeom>
          <a:noFill/>
          <a:ln>
            <a:noFill/>
          </a:ln>
        </p:spPr>
      </p:pic>
      <p:sp>
        <p:nvSpPr>
          <p:cNvPr id="575" name="Google Shape;575;p24"/>
          <p:cNvSpPr/>
          <p:nvPr/>
        </p:nvSpPr>
        <p:spPr>
          <a:xfrm>
            <a:off x="188040" y="2165732"/>
            <a:ext cx="517730" cy="508579"/>
          </a:xfrm>
          <a:prstGeom prst="ellipse">
            <a:avLst/>
          </a:prstGeom>
          <a:solidFill>
            <a:srgbClr val="FFCC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76" name="Google Shape;576;p24"/>
          <p:cNvSpPr/>
          <p:nvPr/>
        </p:nvSpPr>
        <p:spPr>
          <a:xfrm>
            <a:off x="188040" y="3671098"/>
            <a:ext cx="517730" cy="508579"/>
          </a:xfrm>
          <a:prstGeom prst="ellipse">
            <a:avLst/>
          </a:prstGeom>
          <a:solidFill>
            <a:srgbClr val="FFCC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4"/>
          <p:cNvSpPr/>
          <p:nvPr/>
        </p:nvSpPr>
        <p:spPr>
          <a:xfrm>
            <a:off x="212000" y="5154930"/>
            <a:ext cx="517730" cy="508579"/>
          </a:xfrm>
          <a:prstGeom prst="ellipse">
            <a:avLst/>
          </a:prstGeom>
          <a:solidFill>
            <a:srgbClr val="CC33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8"/>
                                        </p:tgtEl>
                                        <p:attrNameLst>
                                          <p:attrName>style.visibility</p:attrName>
                                        </p:attrNameLst>
                                      </p:cBhvr>
                                      <p:to>
                                        <p:strVal val="visible"/>
                                      </p:to>
                                    </p:set>
                                    <p:animEffect transition="in" filter="fade">
                                      <p:cBhvr>
                                        <p:cTn id="7" dur="2000"/>
                                        <p:tgtEl>
                                          <p:spTgt spid="558"/>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37">
                                            <p:txEl>
                                              <p:pRg st="0" end="0"/>
                                            </p:txEl>
                                          </p:spTgt>
                                        </p:tgtEl>
                                        <p:attrNameLst>
                                          <p:attrName>style.visibility</p:attrName>
                                        </p:attrNameLst>
                                      </p:cBhvr>
                                      <p:to>
                                        <p:strVal val="visible"/>
                                      </p:to>
                                    </p:set>
                                    <p:anim calcmode="lin" valueType="num">
                                      <p:cBhvr additive="base">
                                        <p:cTn id="12" dur="500"/>
                                        <p:tgtEl>
                                          <p:spTgt spid="537">
                                            <p:txEl>
                                              <p:pRg st="0" end="0"/>
                                            </p:txEl>
                                          </p:spTgt>
                                        </p:tgtEl>
                                        <p:attrNameLst>
                                          <p:attrName>ppt_w</p:attrName>
                                        </p:attrNameLst>
                                      </p:cBhvr>
                                      <p:tavLst>
                                        <p:tav tm="0">
                                          <p:val>
                                            <p:strVal val="0"/>
                                          </p:val>
                                        </p:tav>
                                        <p:tav tm="100000">
                                          <p:val>
                                            <p:strVal val="#ppt_w"/>
                                          </p:val>
                                        </p:tav>
                                      </p:tavLst>
                                    </p:anim>
                                    <p:anim calcmode="lin" valueType="num">
                                      <p:cBhvr additive="base">
                                        <p:cTn id="13" dur="500"/>
                                        <p:tgtEl>
                                          <p:spTgt spid="537">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562"/>
                                        </p:tgtEl>
                                        <p:attrNameLst>
                                          <p:attrName>style.visibility</p:attrName>
                                        </p:attrNameLst>
                                      </p:cBhvr>
                                      <p:to>
                                        <p:strVal val="visible"/>
                                      </p:to>
                                    </p:set>
                                    <p:anim calcmode="lin" valueType="num">
                                      <p:cBhvr additive="base">
                                        <p:cTn id="18" dur="500"/>
                                        <p:tgtEl>
                                          <p:spTgt spid="562"/>
                                        </p:tgtEl>
                                        <p:attrNameLst>
                                          <p:attrName>ppt_w</p:attrName>
                                        </p:attrNameLst>
                                      </p:cBhvr>
                                      <p:tavLst>
                                        <p:tav tm="0">
                                          <p:val>
                                            <p:strVal val="0"/>
                                          </p:val>
                                        </p:tav>
                                        <p:tav tm="100000">
                                          <p:val>
                                            <p:strVal val="#ppt_w"/>
                                          </p:val>
                                        </p:tav>
                                      </p:tavLst>
                                    </p:anim>
                                    <p:anim calcmode="lin" valueType="num">
                                      <p:cBhvr additive="base">
                                        <p:cTn id="19" dur="500"/>
                                        <p:tgtEl>
                                          <p:spTgt spid="562"/>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59"/>
                                        </p:tgtEl>
                                        <p:attrNameLst>
                                          <p:attrName>style.visibility</p:attrName>
                                        </p:attrNameLst>
                                      </p:cBhvr>
                                      <p:to>
                                        <p:strVal val="visible"/>
                                      </p:to>
                                    </p:set>
                                    <p:animEffect transition="in" filter="fade">
                                      <p:cBhvr>
                                        <p:cTn id="24" dur="2000"/>
                                        <p:tgtEl>
                                          <p:spTgt spid="559"/>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538">
                                            <p:txEl>
                                              <p:pRg st="0" end="0"/>
                                            </p:txEl>
                                          </p:spTgt>
                                        </p:tgtEl>
                                        <p:attrNameLst>
                                          <p:attrName>style.visibility</p:attrName>
                                        </p:attrNameLst>
                                      </p:cBhvr>
                                      <p:to>
                                        <p:strVal val="visible"/>
                                      </p:to>
                                    </p:set>
                                    <p:anim calcmode="lin" valueType="num">
                                      <p:cBhvr additive="base">
                                        <p:cTn id="29" dur="500"/>
                                        <p:tgtEl>
                                          <p:spTgt spid="538">
                                            <p:txEl>
                                              <p:pRg st="0" end="0"/>
                                            </p:txEl>
                                          </p:spTgt>
                                        </p:tgtEl>
                                        <p:attrNameLst>
                                          <p:attrName>ppt_w</p:attrName>
                                        </p:attrNameLst>
                                      </p:cBhvr>
                                      <p:tavLst>
                                        <p:tav tm="0">
                                          <p:val>
                                            <p:strVal val="0"/>
                                          </p:val>
                                        </p:tav>
                                        <p:tav tm="100000">
                                          <p:val>
                                            <p:strVal val="#ppt_w"/>
                                          </p:val>
                                        </p:tav>
                                      </p:tavLst>
                                    </p:anim>
                                    <p:anim calcmode="lin" valueType="num">
                                      <p:cBhvr additive="base">
                                        <p:cTn id="30" dur="500"/>
                                        <p:tgtEl>
                                          <p:spTgt spid="538">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39">
                                            <p:txEl>
                                              <p:pRg st="0" end="0"/>
                                            </p:txEl>
                                          </p:spTgt>
                                        </p:tgtEl>
                                        <p:attrNameLst>
                                          <p:attrName>style.visibility</p:attrName>
                                        </p:attrNameLst>
                                      </p:cBhvr>
                                      <p:to>
                                        <p:strVal val="visible"/>
                                      </p:to>
                                    </p:set>
                                    <p:animEffect transition="in" filter="fade">
                                      <p:cBhvr>
                                        <p:cTn id="35" dur="1000"/>
                                        <p:tgtEl>
                                          <p:spTgt spid="539">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563"/>
                                        </p:tgtEl>
                                        <p:attrNameLst>
                                          <p:attrName>style.visibility</p:attrName>
                                        </p:attrNameLst>
                                      </p:cBhvr>
                                      <p:to>
                                        <p:strVal val="visible"/>
                                      </p:to>
                                    </p:set>
                                    <p:anim calcmode="lin" valueType="num">
                                      <p:cBhvr additive="base">
                                        <p:cTn id="40" dur="500"/>
                                        <p:tgtEl>
                                          <p:spTgt spid="563"/>
                                        </p:tgtEl>
                                        <p:attrNameLst>
                                          <p:attrName>ppt_w</p:attrName>
                                        </p:attrNameLst>
                                      </p:cBhvr>
                                      <p:tavLst>
                                        <p:tav tm="0">
                                          <p:val>
                                            <p:strVal val="0"/>
                                          </p:val>
                                        </p:tav>
                                        <p:tav tm="100000">
                                          <p:val>
                                            <p:strVal val="#ppt_w"/>
                                          </p:val>
                                        </p:tav>
                                      </p:tavLst>
                                    </p:anim>
                                    <p:anim calcmode="lin" valueType="num">
                                      <p:cBhvr additive="base">
                                        <p:cTn id="41" dur="500"/>
                                        <p:tgtEl>
                                          <p:spTgt spid="563"/>
                                        </p:tgtEl>
                                        <p:attrNameLst>
                                          <p:attrName>ppt_h</p:attrName>
                                        </p:attrNameLst>
                                      </p:cBhvr>
                                      <p:tavLst>
                                        <p:tav tm="0">
                                          <p:val>
                                            <p:str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60"/>
                                        </p:tgtEl>
                                        <p:attrNameLst>
                                          <p:attrName>style.visibility</p:attrName>
                                        </p:attrNameLst>
                                      </p:cBhvr>
                                      <p:to>
                                        <p:strVal val="visible"/>
                                      </p:to>
                                    </p:set>
                                    <p:animEffect transition="in" filter="fade">
                                      <p:cBhvr>
                                        <p:cTn id="46" dur="2000"/>
                                        <p:tgtEl>
                                          <p:spTgt spid="560"/>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nodeType="clickEffect">
                                  <p:stCondLst>
                                    <p:cond delay="0"/>
                                  </p:stCondLst>
                                  <p:childTnLst>
                                    <p:set>
                                      <p:cBhvr>
                                        <p:cTn id="50" dur="1" fill="hold">
                                          <p:stCondLst>
                                            <p:cond delay="0"/>
                                          </p:stCondLst>
                                        </p:cTn>
                                        <p:tgtEl>
                                          <p:spTgt spid="540">
                                            <p:txEl>
                                              <p:pRg st="0" end="0"/>
                                            </p:txEl>
                                          </p:spTgt>
                                        </p:tgtEl>
                                        <p:attrNameLst>
                                          <p:attrName>style.visibility</p:attrName>
                                        </p:attrNameLst>
                                      </p:cBhvr>
                                      <p:to>
                                        <p:strVal val="visible"/>
                                      </p:to>
                                    </p:set>
                                    <p:anim calcmode="lin" valueType="num">
                                      <p:cBhvr additive="base">
                                        <p:cTn id="51" dur="500"/>
                                        <p:tgtEl>
                                          <p:spTgt spid="540">
                                            <p:txEl>
                                              <p:pRg st="0" end="0"/>
                                            </p:txEl>
                                          </p:spTgt>
                                        </p:tgtEl>
                                        <p:attrNameLst>
                                          <p:attrName>ppt_w</p:attrName>
                                        </p:attrNameLst>
                                      </p:cBhvr>
                                      <p:tavLst>
                                        <p:tav tm="0">
                                          <p:val>
                                            <p:strVal val="0"/>
                                          </p:val>
                                        </p:tav>
                                        <p:tav tm="100000">
                                          <p:val>
                                            <p:strVal val="#ppt_w"/>
                                          </p:val>
                                        </p:tav>
                                      </p:tavLst>
                                    </p:anim>
                                    <p:anim calcmode="lin" valueType="num">
                                      <p:cBhvr additive="base">
                                        <p:cTn id="52" dur="500"/>
                                        <p:tgtEl>
                                          <p:spTgt spid="540">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3" presetClass="entr" presetSubtype="16" fill="hold" nodeType="clickEffect">
                                  <p:stCondLst>
                                    <p:cond delay="0"/>
                                  </p:stCondLst>
                                  <p:childTnLst>
                                    <p:set>
                                      <p:cBhvr>
                                        <p:cTn id="56" dur="1" fill="hold">
                                          <p:stCondLst>
                                            <p:cond delay="0"/>
                                          </p:stCondLst>
                                        </p:cTn>
                                        <p:tgtEl>
                                          <p:spTgt spid="541">
                                            <p:txEl>
                                              <p:pRg st="0" end="0"/>
                                            </p:txEl>
                                          </p:spTgt>
                                        </p:tgtEl>
                                        <p:attrNameLst>
                                          <p:attrName>style.visibility</p:attrName>
                                        </p:attrNameLst>
                                      </p:cBhvr>
                                      <p:to>
                                        <p:strVal val="visible"/>
                                      </p:to>
                                    </p:set>
                                    <p:anim calcmode="lin" valueType="num">
                                      <p:cBhvr additive="base">
                                        <p:cTn id="57" dur="500"/>
                                        <p:tgtEl>
                                          <p:spTgt spid="541">
                                            <p:txEl>
                                              <p:pRg st="0" end="0"/>
                                            </p:txEl>
                                          </p:spTgt>
                                        </p:tgtEl>
                                        <p:attrNameLst>
                                          <p:attrName>ppt_w</p:attrName>
                                        </p:attrNameLst>
                                      </p:cBhvr>
                                      <p:tavLst>
                                        <p:tav tm="0">
                                          <p:val>
                                            <p:strVal val="0"/>
                                          </p:val>
                                        </p:tav>
                                        <p:tav tm="100000">
                                          <p:val>
                                            <p:strVal val="#ppt_w"/>
                                          </p:val>
                                        </p:tav>
                                      </p:tavLst>
                                    </p:anim>
                                    <p:anim calcmode="lin" valueType="num">
                                      <p:cBhvr additive="base">
                                        <p:cTn id="58" dur="500"/>
                                        <p:tgtEl>
                                          <p:spTgt spid="541">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nodeType="clickEffect">
                                  <p:stCondLst>
                                    <p:cond delay="0"/>
                                  </p:stCondLst>
                                  <p:childTnLst>
                                    <p:set>
                                      <p:cBhvr>
                                        <p:cTn id="62" dur="1" fill="hold">
                                          <p:stCondLst>
                                            <p:cond delay="0"/>
                                          </p:stCondLst>
                                        </p:cTn>
                                        <p:tgtEl>
                                          <p:spTgt spid="564"/>
                                        </p:tgtEl>
                                        <p:attrNameLst>
                                          <p:attrName>style.visibility</p:attrName>
                                        </p:attrNameLst>
                                      </p:cBhvr>
                                      <p:to>
                                        <p:strVal val="visible"/>
                                      </p:to>
                                    </p:set>
                                    <p:anim calcmode="lin" valueType="num">
                                      <p:cBhvr additive="base">
                                        <p:cTn id="63" dur="500"/>
                                        <p:tgtEl>
                                          <p:spTgt spid="564"/>
                                        </p:tgtEl>
                                        <p:attrNameLst>
                                          <p:attrName>ppt_w</p:attrName>
                                        </p:attrNameLst>
                                      </p:cBhvr>
                                      <p:tavLst>
                                        <p:tav tm="0">
                                          <p:val>
                                            <p:strVal val="0"/>
                                          </p:val>
                                        </p:tav>
                                        <p:tav tm="100000">
                                          <p:val>
                                            <p:strVal val="#ppt_w"/>
                                          </p:val>
                                        </p:tav>
                                      </p:tavLst>
                                    </p:anim>
                                    <p:anim calcmode="lin" valueType="num">
                                      <p:cBhvr additive="base">
                                        <p:cTn id="64" dur="500"/>
                                        <p:tgtEl>
                                          <p:spTgt spid="564"/>
                                        </p:tgtEl>
                                        <p:attrNameLst>
                                          <p:attrName>ppt_h</p:attrName>
                                        </p:attrNameLst>
                                      </p:cBhvr>
                                      <p:tavLst>
                                        <p:tav tm="0">
                                          <p:val>
                                            <p:str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561"/>
                                        </p:tgtEl>
                                        <p:attrNameLst>
                                          <p:attrName>style.visibility</p:attrName>
                                        </p:attrNameLst>
                                      </p:cBhvr>
                                      <p:to>
                                        <p:strVal val="visible"/>
                                      </p:to>
                                    </p:set>
                                    <p:animEffect transition="in" filter="fade">
                                      <p:cBhvr>
                                        <p:cTn id="69" dur="2000"/>
                                        <p:tgtEl>
                                          <p:spTgt spid="56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542">
                                            <p:txEl>
                                              <p:pRg st="0" end="0"/>
                                            </p:txEl>
                                          </p:spTgt>
                                        </p:tgtEl>
                                        <p:attrNameLst>
                                          <p:attrName>style.visibility</p:attrName>
                                        </p:attrNameLst>
                                      </p:cBhvr>
                                      <p:to>
                                        <p:strVal val="visible"/>
                                      </p:to>
                                    </p:set>
                                    <p:animEffect transition="in" filter="fade">
                                      <p:cBhvr>
                                        <p:cTn id="74" dur="500"/>
                                        <p:tgtEl>
                                          <p:spTgt spid="542">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543">
                                            <p:txEl>
                                              <p:pRg st="0" end="0"/>
                                            </p:txEl>
                                          </p:spTgt>
                                        </p:tgtEl>
                                        <p:attrNameLst>
                                          <p:attrName>style.visibility</p:attrName>
                                        </p:attrNameLst>
                                      </p:cBhvr>
                                      <p:to>
                                        <p:strVal val="visible"/>
                                      </p:to>
                                    </p:set>
                                    <p:animEffect transition="in" filter="fade">
                                      <p:cBhvr>
                                        <p:cTn id="79" dur="1000"/>
                                        <p:tgtEl>
                                          <p:spTgt spid="543">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565"/>
                                        </p:tgtEl>
                                        <p:attrNameLst>
                                          <p:attrName>style.visibility</p:attrName>
                                        </p:attrNameLst>
                                      </p:cBhvr>
                                      <p:to>
                                        <p:strVal val="visible"/>
                                      </p:to>
                                    </p:set>
                                    <p:animEffect transition="in" filter="fade">
                                      <p:cBhvr>
                                        <p:cTn id="84" dur="500"/>
                                        <p:tgtEl>
                                          <p:spTgt spid="56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544"/>
                                        </p:tgtEl>
                                        <p:attrNameLst>
                                          <p:attrName>style.visibility</p:attrName>
                                        </p:attrNameLst>
                                      </p:cBhvr>
                                      <p:to>
                                        <p:strVal val="visible"/>
                                      </p:to>
                                    </p:set>
                                    <p:animEffect transition="in" filter="fade">
                                      <p:cBhvr>
                                        <p:cTn id="89" dur="500"/>
                                        <p:tgtEl>
                                          <p:spTgt spid="544"/>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nodeType="clickEffect">
                                  <p:stCondLst>
                                    <p:cond delay="0"/>
                                  </p:stCondLst>
                                  <p:childTnLst>
                                    <p:set>
                                      <p:cBhvr>
                                        <p:cTn id="93" dur="1" fill="hold">
                                          <p:stCondLst>
                                            <p:cond delay="0"/>
                                          </p:stCondLst>
                                        </p:cTn>
                                        <p:tgtEl>
                                          <p:spTgt spid="545"/>
                                        </p:tgtEl>
                                        <p:attrNameLst>
                                          <p:attrName>style.visibility</p:attrName>
                                        </p:attrNameLst>
                                      </p:cBhvr>
                                      <p:to>
                                        <p:strVal val="visible"/>
                                      </p:to>
                                    </p:set>
                                    <p:animEffect transition="in" filter="fade">
                                      <p:cBhvr>
                                        <p:cTn id="94" dur="500"/>
                                        <p:tgtEl>
                                          <p:spTgt spid="545"/>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566"/>
                                        </p:tgtEl>
                                        <p:attrNameLst>
                                          <p:attrName>style.visibility</p:attrName>
                                        </p:attrNameLst>
                                      </p:cBhvr>
                                      <p:to>
                                        <p:strVal val="visible"/>
                                      </p:to>
                                    </p:set>
                                    <p:animEffect transition="in" filter="fade">
                                      <p:cBhvr>
                                        <p:cTn id="99" dur="500"/>
                                        <p:tgtEl>
                                          <p:spTgt spid="566"/>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551"/>
                                        </p:tgtEl>
                                        <p:attrNameLst>
                                          <p:attrName>style.visibility</p:attrName>
                                        </p:attrNameLst>
                                      </p:cBhvr>
                                      <p:to>
                                        <p:strVal val="visible"/>
                                      </p:to>
                                    </p:set>
                                    <p:animEffect transition="in" filter="fade">
                                      <p:cBhvr>
                                        <p:cTn id="104" dur="500"/>
                                        <p:tgtEl>
                                          <p:spTgt spid="55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552"/>
                                        </p:tgtEl>
                                        <p:attrNameLst>
                                          <p:attrName>style.visibility</p:attrName>
                                        </p:attrNameLst>
                                      </p:cBhvr>
                                      <p:to>
                                        <p:strVal val="visible"/>
                                      </p:to>
                                    </p:set>
                                    <p:animEffect transition="in" filter="fade">
                                      <p:cBhvr>
                                        <p:cTn id="109" dur="500"/>
                                        <p:tgtEl>
                                          <p:spTgt spid="552"/>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568"/>
                                        </p:tgtEl>
                                        <p:attrNameLst>
                                          <p:attrName>style.visibility</p:attrName>
                                        </p:attrNameLst>
                                      </p:cBhvr>
                                      <p:to>
                                        <p:strVal val="visible"/>
                                      </p:to>
                                    </p:set>
                                    <p:animEffect transition="in" filter="fade">
                                      <p:cBhvr>
                                        <p:cTn id="114" dur="500"/>
                                        <p:tgtEl>
                                          <p:spTgt spid="56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550"/>
                                        </p:tgtEl>
                                        <p:attrNameLst>
                                          <p:attrName>style.visibility</p:attrName>
                                        </p:attrNameLst>
                                      </p:cBhvr>
                                      <p:to>
                                        <p:strVal val="visible"/>
                                      </p:to>
                                    </p:set>
                                    <p:animEffect transition="in" filter="fade">
                                      <p:cBhvr>
                                        <p:cTn id="119" dur="500"/>
                                        <p:tgtEl>
                                          <p:spTgt spid="550"/>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553"/>
                                        </p:tgtEl>
                                        <p:attrNameLst>
                                          <p:attrName>style.visibility</p:attrName>
                                        </p:attrNameLst>
                                      </p:cBhvr>
                                      <p:to>
                                        <p:strVal val="visible"/>
                                      </p:to>
                                    </p:set>
                                    <p:animEffect transition="in" filter="fade">
                                      <p:cBhvr>
                                        <p:cTn id="124" dur="500"/>
                                        <p:tgtEl>
                                          <p:spTgt spid="553"/>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549"/>
                                        </p:tgtEl>
                                        <p:attrNameLst>
                                          <p:attrName>style.visibility</p:attrName>
                                        </p:attrNameLst>
                                      </p:cBhvr>
                                      <p:to>
                                        <p:strVal val="visible"/>
                                      </p:to>
                                    </p:set>
                                    <p:animEffect transition="in" filter="fade">
                                      <p:cBhvr>
                                        <p:cTn id="129" dur="500"/>
                                        <p:tgtEl>
                                          <p:spTgt spid="549"/>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569"/>
                                        </p:tgtEl>
                                        <p:attrNameLst>
                                          <p:attrName>style.visibility</p:attrName>
                                        </p:attrNameLst>
                                      </p:cBhvr>
                                      <p:to>
                                        <p:strVal val="visible"/>
                                      </p:to>
                                    </p:set>
                                    <p:animEffect transition="in" filter="fade">
                                      <p:cBhvr>
                                        <p:cTn id="134" dur="500"/>
                                        <p:tgtEl>
                                          <p:spTgt spid="569"/>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554"/>
                                        </p:tgtEl>
                                        <p:attrNameLst>
                                          <p:attrName>style.visibility</p:attrName>
                                        </p:attrNameLst>
                                      </p:cBhvr>
                                      <p:to>
                                        <p:strVal val="visible"/>
                                      </p:to>
                                    </p:set>
                                    <p:animEffect transition="in" filter="fade">
                                      <p:cBhvr>
                                        <p:cTn id="139" dur="500"/>
                                        <p:tgtEl>
                                          <p:spTgt spid="554"/>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nodeType="clickEffect">
                                  <p:stCondLst>
                                    <p:cond delay="0"/>
                                  </p:stCondLst>
                                  <p:childTnLst>
                                    <p:set>
                                      <p:cBhvr>
                                        <p:cTn id="143" dur="1" fill="hold">
                                          <p:stCondLst>
                                            <p:cond delay="0"/>
                                          </p:stCondLst>
                                        </p:cTn>
                                        <p:tgtEl>
                                          <p:spTgt spid="570"/>
                                        </p:tgtEl>
                                        <p:attrNameLst>
                                          <p:attrName>style.visibility</p:attrName>
                                        </p:attrNameLst>
                                      </p:cBhvr>
                                      <p:to>
                                        <p:strVal val="visible"/>
                                      </p:to>
                                    </p:set>
                                    <p:animEffect transition="in" filter="fade">
                                      <p:cBhvr>
                                        <p:cTn id="144" dur="500"/>
                                        <p:tgtEl>
                                          <p:spTgt spid="570"/>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nodeType="clickEffect">
                                  <p:stCondLst>
                                    <p:cond delay="0"/>
                                  </p:stCondLst>
                                  <p:childTnLst>
                                    <p:set>
                                      <p:cBhvr>
                                        <p:cTn id="148" dur="1" fill="hold">
                                          <p:stCondLst>
                                            <p:cond delay="0"/>
                                          </p:stCondLst>
                                        </p:cTn>
                                        <p:tgtEl>
                                          <p:spTgt spid="548"/>
                                        </p:tgtEl>
                                        <p:attrNameLst>
                                          <p:attrName>style.visibility</p:attrName>
                                        </p:attrNameLst>
                                      </p:cBhvr>
                                      <p:to>
                                        <p:strVal val="visible"/>
                                      </p:to>
                                    </p:set>
                                    <p:animEffect transition="in" filter="fade">
                                      <p:cBhvr>
                                        <p:cTn id="149" dur="500"/>
                                        <p:tgtEl>
                                          <p:spTgt spid="548"/>
                                        </p:tgtEl>
                                      </p:cBhvr>
                                    </p:animEffect>
                                  </p:childTnLst>
                                </p:cTn>
                              </p:par>
                            </p:childTnLst>
                          </p:cTn>
                        </p:par>
                      </p:childTnLst>
                    </p:cTn>
                  </p:par>
                  <p:par>
                    <p:cTn id="150" fill="hold">
                      <p:stCondLst>
                        <p:cond delay="indefinite"/>
                      </p:stCondLst>
                      <p:childTnLst>
                        <p:par>
                          <p:cTn id="151" fill="hold">
                            <p:stCondLst>
                              <p:cond delay="0"/>
                            </p:stCondLst>
                            <p:childTnLst>
                              <p:par>
                                <p:cTn id="152" presetID="10" presetClass="entr" presetSubtype="0" fill="hold" nodeType="clickEffect">
                                  <p:stCondLst>
                                    <p:cond delay="0"/>
                                  </p:stCondLst>
                                  <p:childTnLst>
                                    <p:set>
                                      <p:cBhvr>
                                        <p:cTn id="153" dur="1" fill="hold">
                                          <p:stCondLst>
                                            <p:cond delay="0"/>
                                          </p:stCondLst>
                                        </p:cTn>
                                        <p:tgtEl>
                                          <p:spTgt spid="555"/>
                                        </p:tgtEl>
                                        <p:attrNameLst>
                                          <p:attrName>style.visibility</p:attrName>
                                        </p:attrNameLst>
                                      </p:cBhvr>
                                      <p:to>
                                        <p:strVal val="visible"/>
                                      </p:to>
                                    </p:set>
                                    <p:animEffect transition="in" filter="fade">
                                      <p:cBhvr>
                                        <p:cTn id="154" dur="500"/>
                                        <p:tgtEl>
                                          <p:spTgt spid="555"/>
                                        </p:tgtEl>
                                      </p:cBhvr>
                                    </p:animEffec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nodeType="clickEffect">
                                  <p:stCondLst>
                                    <p:cond delay="0"/>
                                  </p:stCondLst>
                                  <p:childTnLst>
                                    <p:set>
                                      <p:cBhvr>
                                        <p:cTn id="158" dur="1" fill="hold">
                                          <p:stCondLst>
                                            <p:cond delay="0"/>
                                          </p:stCondLst>
                                        </p:cTn>
                                        <p:tgtEl>
                                          <p:spTgt spid="571"/>
                                        </p:tgtEl>
                                        <p:attrNameLst>
                                          <p:attrName>style.visibility</p:attrName>
                                        </p:attrNameLst>
                                      </p:cBhvr>
                                      <p:to>
                                        <p:strVal val="visible"/>
                                      </p:to>
                                    </p:set>
                                    <p:animEffect transition="in" filter="fade">
                                      <p:cBhvr>
                                        <p:cTn id="159" dur="500"/>
                                        <p:tgtEl>
                                          <p:spTgt spid="571"/>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547"/>
                                        </p:tgtEl>
                                        <p:attrNameLst>
                                          <p:attrName>style.visibility</p:attrName>
                                        </p:attrNameLst>
                                      </p:cBhvr>
                                      <p:to>
                                        <p:strVal val="visible"/>
                                      </p:to>
                                    </p:set>
                                    <p:animEffect transition="in" filter="fade">
                                      <p:cBhvr>
                                        <p:cTn id="164" dur="500"/>
                                        <p:tgtEl>
                                          <p:spTgt spid="547"/>
                                        </p:tgtEl>
                                      </p:cBhvr>
                                    </p:animEffect>
                                  </p:childTnLst>
                                </p:cTn>
                              </p:par>
                            </p:childTnLst>
                          </p:cTn>
                        </p:par>
                      </p:childTnLst>
                    </p:cTn>
                  </p:par>
                  <p:par>
                    <p:cTn id="165" fill="hold">
                      <p:stCondLst>
                        <p:cond delay="indefinite"/>
                      </p:stCondLst>
                      <p:childTnLst>
                        <p:par>
                          <p:cTn id="166" fill="hold">
                            <p:stCondLst>
                              <p:cond delay="0"/>
                            </p:stCondLst>
                            <p:childTnLst>
                              <p:par>
                                <p:cTn id="167" presetID="10" presetClass="entr" presetSubtype="0" fill="hold" nodeType="clickEffect">
                                  <p:stCondLst>
                                    <p:cond delay="0"/>
                                  </p:stCondLst>
                                  <p:childTnLst>
                                    <p:set>
                                      <p:cBhvr>
                                        <p:cTn id="168" dur="1" fill="hold">
                                          <p:stCondLst>
                                            <p:cond delay="0"/>
                                          </p:stCondLst>
                                        </p:cTn>
                                        <p:tgtEl>
                                          <p:spTgt spid="556"/>
                                        </p:tgtEl>
                                        <p:attrNameLst>
                                          <p:attrName>style.visibility</p:attrName>
                                        </p:attrNameLst>
                                      </p:cBhvr>
                                      <p:to>
                                        <p:strVal val="visible"/>
                                      </p:to>
                                    </p:set>
                                    <p:animEffect transition="in" filter="fade">
                                      <p:cBhvr>
                                        <p:cTn id="169" dur="500"/>
                                        <p:tgtEl>
                                          <p:spTgt spid="556"/>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nodeType="clickEffect">
                                  <p:stCondLst>
                                    <p:cond delay="0"/>
                                  </p:stCondLst>
                                  <p:childTnLst>
                                    <p:set>
                                      <p:cBhvr>
                                        <p:cTn id="173" dur="1" fill="hold">
                                          <p:stCondLst>
                                            <p:cond delay="0"/>
                                          </p:stCondLst>
                                        </p:cTn>
                                        <p:tgtEl>
                                          <p:spTgt spid="572"/>
                                        </p:tgtEl>
                                        <p:attrNameLst>
                                          <p:attrName>style.visibility</p:attrName>
                                        </p:attrNameLst>
                                      </p:cBhvr>
                                      <p:to>
                                        <p:strVal val="visible"/>
                                      </p:to>
                                    </p:set>
                                    <p:animEffect transition="in" filter="fade">
                                      <p:cBhvr>
                                        <p:cTn id="174" dur="500"/>
                                        <p:tgtEl>
                                          <p:spTgt spid="572"/>
                                        </p:tgtEl>
                                      </p:cBhvr>
                                    </p:animEffect>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nodeType="clickEffect">
                                  <p:stCondLst>
                                    <p:cond delay="0"/>
                                  </p:stCondLst>
                                  <p:childTnLst>
                                    <p:set>
                                      <p:cBhvr>
                                        <p:cTn id="178" dur="1" fill="hold">
                                          <p:stCondLst>
                                            <p:cond delay="0"/>
                                          </p:stCondLst>
                                        </p:cTn>
                                        <p:tgtEl>
                                          <p:spTgt spid="546"/>
                                        </p:tgtEl>
                                        <p:attrNameLst>
                                          <p:attrName>style.visibility</p:attrName>
                                        </p:attrNameLst>
                                      </p:cBhvr>
                                      <p:to>
                                        <p:strVal val="visible"/>
                                      </p:to>
                                    </p:set>
                                    <p:animEffect transition="in" filter="fade">
                                      <p:cBhvr>
                                        <p:cTn id="179" dur="500"/>
                                        <p:tgtEl>
                                          <p:spTgt spid="546"/>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nodeType="clickEffect">
                                  <p:stCondLst>
                                    <p:cond delay="0"/>
                                  </p:stCondLst>
                                  <p:childTnLst>
                                    <p:set>
                                      <p:cBhvr>
                                        <p:cTn id="183" dur="1" fill="hold">
                                          <p:stCondLst>
                                            <p:cond delay="0"/>
                                          </p:stCondLst>
                                        </p:cTn>
                                        <p:tgtEl>
                                          <p:spTgt spid="557"/>
                                        </p:tgtEl>
                                        <p:attrNameLst>
                                          <p:attrName>style.visibility</p:attrName>
                                        </p:attrNameLst>
                                      </p:cBhvr>
                                      <p:to>
                                        <p:strVal val="visible"/>
                                      </p:to>
                                    </p:set>
                                    <p:animEffect transition="in" filter="fade">
                                      <p:cBhvr>
                                        <p:cTn id="184" dur="500"/>
                                        <p:tgtEl>
                                          <p:spTgt spid="557"/>
                                        </p:tgtEl>
                                      </p:cBhvr>
                                    </p:animEffect>
                                  </p:childTnLst>
                                </p:cTn>
                              </p:par>
                            </p:childTnLst>
                          </p:cTn>
                        </p:par>
                      </p:childTnLst>
                    </p:cTn>
                  </p:par>
                  <p:par>
                    <p:cTn id="185" fill="hold">
                      <p:stCondLst>
                        <p:cond delay="indefinite"/>
                      </p:stCondLst>
                      <p:childTnLst>
                        <p:par>
                          <p:cTn id="186" fill="hold">
                            <p:stCondLst>
                              <p:cond delay="0"/>
                            </p:stCondLst>
                            <p:childTnLst>
                              <p:par>
                                <p:cTn id="187" presetID="10" presetClass="entr" presetSubtype="0" fill="hold" nodeType="clickEffect">
                                  <p:stCondLst>
                                    <p:cond delay="0"/>
                                  </p:stCondLst>
                                  <p:childTnLst>
                                    <p:set>
                                      <p:cBhvr>
                                        <p:cTn id="188" dur="1" fill="hold">
                                          <p:stCondLst>
                                            <p:cond delay="0"/>
                                          </p:stCondLst>
                                        </p:cTn>
                                        <p:tgtEl>
                                          <p:spTgt spid="575"/>
                                        </p:tgtEl>
                                        <p:attrNameLst>
                                          <p:attrName>style.visibility</p:attrName>
                                        </p:attrNameLst>
                                      </p:cBhvr>
                                      <p:to>
                                        <p:strVal val="visible"/>
                                      </p:to>
                                    </p:set>
                                    <p:animEffect transition="in" filter="fade">
                                      <p:cBhvr>
                                        <p:cTn id="189" dur="2000"/>
                                        <p:tgtEl>
                                          <p:spTgt spid="575"/>
                                        </p:tgtEl>
                                      </p:cBhvr>
                                    </p:animEffect>
                                  </p:childTnLst>
                                </p:cTn>
                              </p:par>
                            </p:childTnLst>
                          </p:cTn>
                        </p:par>
                      </p:childTnLst>
                    </p:cTn>
                  </p:par>
                  <p:par>
                    <p:cTn id="190" fill="hold">
                      <p:stCondLst>
                        <p:cond delay="indefinite"/>
                      </p:stCondLst>
                      <p:childTnLst>
                        <p:par>
                          <p:cTn id="191" fill="hold">
                            <p:stCondLst>
                              <p:cond delay="0"/>
                            </p:stCondLst>
                            <p:childTnLst>
                              <p:par>
                                <p:cTn id="192" presetID="10" presetClass="entr" presetSubtype="0" fill="hold" nodeType="clickEffect">
                                  <p:stCondLst>
                                    <p:cond delay="0"/>
                                  </p:stCondLst>
                                  <p:childTnLst>
                                    <p:set>
                                      <p:cBhvr>
                                        <p:cTn id="193" dur="1" fill="hold">
                                          <p:stCondLst>
                                            <p:cond delay="0"/>
                                          </p:stCondLst>
                                        </p:cTn>
                                        <p:tgtEl>
                                          <p:spTgt spid="576"/>
                                        </p:tgtEl>
                                        <p:attrNameLst>
                                          <p:attrName>style.visibility</p:attrName>
                                        </p:attrNameLst>
                                      </p:cBhvr>
                                      <p:to>
                                        <p:strVal val="visible"/>
                                      </p:to>
                                    </p:set>
                                    <p:animEffect transition="in" filter="fade">
                                      <p:cBhvr>
                                        <p:cTn id="194" dur="2000"/>
                                        <p:tgtEl>
                                          <p:spTgt spid="576"/>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nodeType="clickEffect">
                                  <p:stCondLst>
                                    <p:cond delay="0"/>
                                  </p:stCondLst>
                                  <p:childTnLst>
                                    <p:set>
                                      <p:cBhvr>
                                        <p:cTn id="198" dur="1" fill="hold">
                                          <p:stCondLst>
                                            <p:cond delay="0"/>
                                          </p:stCondLst>
                                        </p:cTn>
                                        <p:tgtEl>
                                          <p:spTgt spid="577"/>
                                        </p:tgtEl>
                                        <p:attrNameLst>
                                          <p:attrName>style.visibility</p:attrName>
                                        </p:attrNameLst>
                                      </p:cBhvr>
                                      <p:to>
                                        <p:strVal val="visible"/>
                                      </p:to>
                                    </p:set>
                                    <p:animEffect transition="in" filter="fade">
                                      <p:cBhvr>
                                        <p:cTn id="199" dur="2000"/>
                                        <p:tgtEl>
                                          <p:spTgt spid="5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grpSp>
        <p:nvGrpSpPr>
          <p:cNvPr id="582" name="Google Shape;582;p25"/>
          <p:cNvGrpSpPr/>
          <p:nvPr/>
        </p:nvGrpSpPr>
        <p:grpSpPr>
          <a:xfrm>
            <a:off x="112570" y="1506448"/>
            <a:ext cx="3312368" cy="920290"/>
            <a:chOff x="611560" y="1556792"/>
            <a:chExt cx="2664296" cy="504056"/>
          </a:xfrm>
        </p:grpSpPr>
        <p:sp>
          <p:nvSpPr>
            <p:cNvPr id="583" name="Google Shape;583;p25"/>
            <p:cNvSpPr/>
            <p:nvPr/>
          </p:nvSpPr>
          <p:spPr>
            <a:xfrm>
              <a:off x="1006271" y="1556792"/>
              <a:ext cx="2269585" cy="504056"/>
            </a:xfrm>
            <a:prstGeom prst="homePlate">
              <a:avLst>
                <a:gd name="adj" fmla="val 50000"/>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a:t>
              </a:r>
              <a:r>
                <a:rPr lang="en-US" sz="1800">
                  <a:solidFill>
                    <a:schemeClr val="dk1"/>
                  </a:solidFill>
                  <a:latin typeface="Calibri"/>
                  <a:ea typeface="Calibri"/>
                  <a:cs typeface="Calibri"/>
                  <a:sym typeface="Calibri"/>
                </a:rPr>
                <a:t>Semanas Del Adulto Mayor</a:t>
              </a:r>
              <a:endParaRPr sz="1800">
                <a:solidFill>
                  <a:schemeClr val="dk1"/>
                </a:solidFill>
                <a:latin typeface="Calibri"/>
                <a:ea typeface="Calibri"/>
                <a:cs typeface="Calibri"/>
                <a:sym typeface="Calibri"/>
              </a:endParaRPr>
            </a:p>
          </p:txBody>
        </p:sp>
        <p:sp>
          <p:nvSpPr>
            <p:cNvPr id="584" name="Google Shape;584;p25"/>
            <p:cNvSpPr/>
            <p:nvPr/>
          </p:nvSpPr>
          <p:spPr>
            <a:xfrm>
              <a:off x="611560" y="1556792"/>
              <a:ext cx="789421" cy="504056"/>
            </a:xfrm>
            <a:prstGeom prst="chevron">
              <a:avLst>
                <a:gd name="adj" fmla="val 50000"/>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85" name="Google Shape;585;p25"/>
          <p:cNvGrpSpPr/>
          <p:nvPr/>
        </p:nvGrpSpPr>
        <p:grpSpPr>
          <a:xfrm>
            <a:off x="90558" y="3330987"/>
            <a:ext cx="3312368" cy="906775"/>
            <a:chOff x="611560" y="1556792"/>
            <a:chExt cx="2664296" cy="504056"/>
          </a:xfrm>
        </p:grpSpPr>
        <p:sp>
          <p:nvSpPr>
            <p:cNvPr id="586" name="Google Shape;586;p25"/>
            <p:cNvSpPr/>
            <p:nvPr/>
          </p:nvSpPr>
          <p:spPr>
            <a:xfrm>
              <a:off x="1006271" y="1556792"/>
              <a:ext cx="2269585" cy="504056"/>
            </a:xfrm>
            <a:prstGeom prst="homePlate">
              <a:avLst>
                <a:gd name="adj" fmla="val 50000"/>
              </a:avLst>
            </a:prstGeom>
            <a:solidFill>
              <a:srgbClr val="CC9900"/>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Ejercicios </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De Cuaresma</a:t>
              </a:r>
              <a:endParaRPr sz="1800">
                <a:solidFill>
                  <a:schemeClr val="dk1"/>
                </a:solidFill>
                <a:latin typeface="Calibri"/>
                <a:ea typeface="Calibri"/>
                <a:cs typeface="Calibri"/>
                <a:sym typeface="Calibri"/>
              </a:endParaRPr>
            </a:p>
          </p:txBody>
        </p:sp>
        <p:sp>
          <p:nvSpPr>
            <p:cNvPr id="587" name="Google Shape;587;p25"/>
            <p:cNvSpPr/>
            <p:nvPr/>
          </p:nvSpPr>
          <p:spPr>
            <a:xfrm>
              <a:off x="611560" y="1556792"/>
              <a:ext cx="789421" cy="504056"/>
            </a:xfrm>
            <a:prstGeom prst="chevron">
              <a:avLst>
                <a:gd name="adj" fmla="val 50000"/>
              </a:avLst>
            </a:prstGeom>
            <a:solidFill>
              <a:srgbClr val="CC9900"/>
            </a:solidFill>
            <a:ln w="12700" cap="flat" cmpd="sng">
              <a:solidFill>
                <a:srgbClr val="CC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88" name="Google Shape;588;p25"/>
          <p:cNvGrpSpPr/>
          <p:nvPr/>
        </p:nvGrpSpPr>
        <p:grpSpPr>
          <a:xfrm>
            <a:off x="90558" y="5400743"/>
            <a:ext cx="3312368" cy="911004"/>
            <a:chOff x="611560" y="1556792"/>
            <a:chExt cx="2664296" cy="504056"/>
          </a:xfrm>
        </p:grpSpPr>
        <p:sp>
          <p:nvSpPr>
            <p:cNvPr id="589" name="Google Shape;589;p25"/>
            <p:cNvSpPr/>
            <p:nvPr/>
          </p:nvSpPr>
          <p:spPr>
            <a:xfrm>
              <a:off x="1006271" y="1556792"/>
              <a:ext cx="2269585" cy="504056"/>
            </a:xfrm>
            <a:prstGeom prst="homePlate">
              <a:avLst>
                <a:gd name="adj" fmla="val 50000"/>
              </a:avLst>
            </a:prstGeom>
            <a:solidFill>
              <a:srgbClr val="F4B081"/>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Itinerario </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Formativo</a:t>
              </a:r>
              <a:endParaRPr/>
            </a:p>
          </p:txBody>
        </p:sp>
        <p:sp>
          <p:nvSpPr>
            <p:cNvPr id="590" name="Google Shape;590;p25"/>
            <p:cNvSpPr/>
            <p:nvPr/>
          </p:nvSpPr>
          <p:spPr>
            <a:xfrm>
              <a:off x="611560" y="1556792"/>
              <a:ext cx="789421" cy="504056"/>
            </a:xfrm>
            <a:prstGeom prst="chevron">
              <a:avLst>
                <a:gd name="adj" fmla="val 50000"/>
              </a:avLst>
            </a:prstGeom>
            <a:solidFill>
              <a:srgbClr val="F4B081"/>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591" name="Google Shape;591;p25"/>
          <p:cNvSpPr txBox="1"/>
          <p:nvPr/>
        </p:nvSpPr>
        <p:spPr>
          <a:xfrm>
            <a:off x="0" y="0"/>
            <a:ext cx="9144000" cy="523220"/>
          </a:xfrm>
          <a:prstGeom prst="rect">
            <a:avLst/>
          </a:prstGeom>
          <a:solidFill>
            <a:srgbClr val="FEE599"/>
          </a:soli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a:ea typeface="Calibri"/>
                <a:cs typeface="Calibri"/>
                <a:sym typeface="Calibri"/>
              </a:rPr>
              <a:t>Líneas de atención y acompañamiento de  la DDPAM </a:t>
            </a:r>
            <a:endParaRPr sz="2800">
              <a:solidFill>
                <a:schemeClr val="dk1"/>
              </a:solidFill>
              <a:latin typeface="Calibri"/>
              <a:ea typeface="Calibri"/>
              <a:cs typeface="Calibri"/>
              <a:sym typeface="Calibri"/>
            </a:endParaRPr>
          </a:p>
        </p:txBody>
      </p:sp>
      <p:sp>
        <p:nvSpPr>
          <p:cNvPr id="592" name="Google Shape;592;p25"/>
          <p:cNvSpPr/>
          <p:nvPr/>
        </p:nvSpPr>
        <p:spPr>
          <a:xfrm>
            <a:off x="3055675" y="1498428"/>
            <a:ext cx="957062" cy="920290"/>
          </a:xfrm>
          <a:prstGeom prst="chevron">
            <a:avLst>
              <a:gd name="adj" fmla="val 50000"/>
            </a:avLst>
          </a:prstGeom>
          <a:solidFill>
            <a:srgbClr val="FFCC66"/>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b="1">
                <a:solidFill>
                  <a:schemeClr val="dk1"/>
                </a:solidFill>
                <a:latin typeface="Calibri"/>
                <a:ea typeface="Calibri"/>
                <a:cs typeface="Calibri"/>
                <a:sym typeface="Calibri"/>
              </a:rPr>
              <a:t>6</a:t>
            </a:r>
            <a:endParaRPr/>
          </a:p>
        </p:txBody>
      </p:sp>
      <p:sp>
        <p:nvSpPr>
          <p:cNvPr id="593" name="Google Shape;593;p25"/>
          <p:cNvSpPr/>
          <p:nvPr/>
        </p:nvSpPr>
        <p:spPr>
          <a:xfrm>
            <a:off x="5616498" y="1362505"/>
            <a:ext cx="61899" cy="1093722"/>
          </a:xfrm>
          <a:prstGeom prst="leftBrace">
            <a:avLst>
              <a:gd name="adj1" fmla="val 8333"/>
              <a:gd name="adj2" fmla="val 50000"/>
            </a:avLst>
          </a:prstGeom>
          <a:noFill/>
          <a:ln w="28575" cap="flat" cmpd="sng">
            <a:solidFill>
              <a:srgbClr val="FF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94" name="Google Shape;594;p25"/>
          <p:cNvSpPr/>
          <p:nvPr/>
        </p:nvSpPr>
        <p:spPr>
          <a:xfrm>
            <a:off x="5694303" y="3172313"/>
            <a:ext cx="160986" cy="1209939"/>
          </a:xfrm>
          <a:prstGeom prst="leftBrace">
            <a:avLst>
              <a:gd name="adj1" fmla="val 8333"/>
              <a:gd name="adj2" fmla="val 50000"/>
            </a:avLst>
          </a:prstGeom>
          <a:noFill/>
          <a:ln w="28575" cap="flat" cmpd="sng">
            <a:solidFill>
              <a:srgbClr val="FF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595" name="Google Shape;595;p25"/>
          <p:cNvSpPr/>
          <p:nvPr/>
        </p:nvSpPr>
        <p:spPr>
          <a:xfrm>
            <a:off x="3059832" y="3327767"/>
            <a:ext cx="977207" cy="909995"/>
          </a:xfrm>
          <a:prstGeom prst="chevron">
            <a:avLst>
              <a:gd name="adj" fmla="val 50000"/>
            </a:avLst>
          </a:prstGeom>
          <a:solidFill>
            <a:srgbClr val="FF9900"/>
          </a:solidFill>
          <a:ln w="12700" cap="flat" cmpd="sng">
            <a:solidFill>
              <a:srgbClr val="F4B08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b="1">
                <a:solidFill>
                  <a:schemeClr val="dk1"/>
                </a:solidFill>
                <a:latin typeface="Calibri"/>
                <a:ea typeface="Calibri"/>
                <a:cs typeface="Calibri"/>
                <a:sym typeface="Calibri"/>
              </a:rPr>
              <a:t>5</a:t>
            </a:r>
            <a:endParaRPr sz="1800" b="1">
              <a:solidFill>
                <a:schemeClr val="dk1"/>
              </a:solidFill>
              <a:latin typeface="Calibri"/>
              <a:ea typeface="Calibri"/>
              <a:cs typeface="Calibri"/>
              <a:sym typeface="Calibri"/>
            </a:endParaRPr>
          </a:p>
        </p:txBody>
      </p:sp>
      <p:grpSp>
        <p:nvGrpSpPr>
          <p:cNvPr id="596" name="Google Shape;596;p25"/>
          <p:cNvGrpSpPr/>
          <p:nvPr/>
        </p:nvGrpSpPr>
        <p:grpSpPr>
          <a:xfrm>
            <a:off x="5879765" y="3077151"/>
            <a:ext cx="3163477" cy="1992891"/>
            <a:chOff x="5879765" y="3077151"/>
            <a:chExt cx="3163477" cy="1992891"/>
          </a:xfrm>
        </p:grpSpPr>
        <p:pic>
          <p:nvPicPr>
            <p:cNvPr id="597" name="Google Shape;597;p25"/>
            <p:cNvPicPr preferRelativeResize="0"/>
            <p:nvPr/>
          </p:nvPicPr>
          <p:blipFill rotWithShape="1">
            <a:blip r:embed="rId3">
              <a:alphaModFix/>
            </a:blip>
            <a:srcRect/>
            <a:stretch/>
          </p:blipFill>
          <p:spPr>
            <a:xfrm>
              <a:off x="5879765" y="3077151"/>
              <a:ext cx="943386" cy="864679"/>
            </a:xfrm>
            <a:prstGeom prst="rect">
              <a:avLst/>
            </a:prstGeom>
            <a:noFill/>
            <a:ln>
              <a:noFill/>
            </a:ln>
          </p:spPr>
        </p:pic>
        <p:pic>
          <p:nvPicPr>
            <p:cNvPr id="598" name="Google Shape;598;p25"/>
            <p:cNvPicPr preferRelativeResize="0"/>
            <p:nvPr/>
          </p:nvPicPr>
          <p:blipFill rotWithShape="1">
            <a:blip r:embed="rId4">
              <a:alphaModFix/>
            </a:blip>
            <a:srcRect/>
            <a:stretch/>
          </p:blipFill>
          <p:spPr>
            <a:xfrm>
              <a:off x="6893684" y="3077151"/>
              <a:ext cx="933265" cy="854785"/>
            </a:xfrm>
            <a:prstGeom prst="rect">
              <a:avLst/>
            </a:prstGeom>
            <a:noFill/>
            <a:ln>
              <a:noFill/>
            </a:ln>
          </p:spPr>
        </p:pic>
        <p:pic>
          <p:nvPicPr>
            <p:cNvPr id="599" name="Google Shape;599;p25"/>
            <p:cNvPicPr preferRelativeResize="0"/>
            <p:nvPr/>
          </p:nvPicPr>
          <p:blipFill rotWithShape="1">
            <a:blip r:embed="rId5">
              <a:alphaModFix/>
            </a:blip>
            <a:srcRect l="7936"/>
            <a:stretch/>
          </p:blipFill>
          <p:spPr>
            <a:xfrm>
              <a:off x="7861546" y="3077167"/>
              <a:ext cx="1181696" cy="857830"/>
            </a:xfrm>
            <a:prstGeom prst="rect">
              <a:avLst/>
            </a:prstGeom>
            <a:noFill/>
            <a:ln>
              <a:noFill/>
            </a:ln>
          </p:spPr>
        </p:pic>
        <p:pic>
          <p:nvPicPr>
            <p:cNvPr id="600" name="Google Shape;600;p25"/>
            <p:cNvPicPr preferRelativeResize="0"/>
            <p:nvPr/>
          </p:nvPicPr>
          <p:blipFill rotWithShape="1">
            <a:blip r:embed="rId6">
              <a:alphaModFix/>
            </a:blip>
            <a:srcRect/>
            <a:stretch/>
          </p:blipFill>
          <p:spPr>
            <a:xfrm>
              <a:off x="5920838" y="4261136"/>
              <a:ext cx="1127968" cy="744129"/>
            </a:xfrm>
            <a:prstGeom prst="rect">
              <a:avLst/>
            </a:prstGeom>
            <a:noFill/>
            <a:ln>
              <a:noFill/>
            </a:ln>
          </p:spPr>
        </p:pic>
        <p:pic>
          <p:nvPicPr>
            <p:cNvPr id="601" name="Google Shape;601;p25"/>
            <p:cNvPicPr preferRelativeResize="0"/>
            <p:nvPr/>
          </p:nvPicPr>
          <p:blipFill rotWithShape="1">
            <a:blip r:embed="rId7">
              <a:alphaModFix/>
            </a:blip>
            <a:srcRect/>
            <a:stretch/>
          </p:blipFill>
          <p:spPr>
            <a:xfrm>
              <a:off x="7255904" y="4162383"/>
              <a:ext cx="694359" cy="907659"/>
            </a:xfrm>
            <a:prstGeom prst="rect">
              <a:avLst/>
            </a:prstGeom>
            <a:noFill/>
            <a:ln>
              <a:noFill/>
            </a:ln>
          </p:spPr>
        </p:pic>
      </p:grpSp>
      <p:pic>
        <p:nvPicPr>
          <p:cNvPr id="602" name="Google Shape;602;p25"/>
          <p:cNvPicPr preferRelativeResize="0"/>
          <p:nvPr/>
        </p:nvPicPr>
        <p:blipFill rotWithShape="1">
          <a:blip r:embed="rId8">
            <a:alphaModFix/>
          </a:blip>
          <a:srcRect/>
          <a:stretch/>
        </p:blipFill>
        <p:spPr>
          <a:xfrm>
            <a:off x="3023903" y="5410731"/>
            <a:ext cx="941167" cy="890292"/>
          </a:xfrm>
          <a:prstGeom prst="rect">
            <a:avLst/>
          </a:prstGeom>
          <a:noFill/>
          <a:ln>
            <a:noFill/>
          </a:ln>
        </p:spPr>
      </p:pic>
      <p:sp>
        <p:nvSpPr>
          <p:cNvPr id="603" name="Google Shape;603;p25"/>
          <p:cNvSpPr/>
          <p:nvPr/>
        </p:nvSpPr>
        <p:spPr>
          <a:xfrm>
            <a:off x="5647654" y="5250907"/>
            <a:ext cx="123797" cy="1209939"/>
          </a:xfrm>
          <a:prstGeom prst="leftBrace">
            <a:avLst>
              <a:gd name="adj1" fmla="val 8333"/>
              <a:gd name="adj2" fmla="val 50000"/>
            </a:avLst>
          </a:prstGeom>
          <a:noFill/>
          <a:ln w="28575" cap="flat" cmpd="sng">
            <a:solidFill>
              <a:srgbClr val="FF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604" name="Google Shape;604;p25"/>
          <p:cNvGrpSpPr/>
          <p:nvPr/>
        </p:nvGrpSpPr>
        <p:grpSpPr>
          <a:xfrm>
            <a:off x="5822517" y="5400743"/>
            <a:ext cx="3054125" cy="960857"/>
            <a:chOff x="5822517" y="5400743"/>
            <a:chExt cx="3054125" cy="960857"/>
          </a:xfrm>
        </p:grpSpPr>
        <p:pic>
          <p:nvPicPr>
            <p:cNvPr id="605" name="Google Shape;605;p25"/>
            <p:cNvPicPr preferRelativeResize="0"/>
            <p:nvPr/>
          </p:nvPicPr>
          <p:blipFill rotWithShape="1">
            <a:blip r:embed="rId9">
              <a:alphaModFix/>
            </a:blip>
            <a:srcRect/>
            <a:stretch/>
          </p:blipFill>
          <p:spPr>
            <a:xfrm>
              <a:off x="5822517" y="5410731"/>
              <a:ext cx="1486849" cy="923226"/>
            </a:xfrm>
            <a:prstGeom prst="rect">
              <a:avLst/>
            </a:prstGeom>
            <a:noFill/>
            <a:ln>
              <a:noFill/>
            </a:ln>
          </p:spPr>
        </p:pic>
        <p:pic>
          <p:nvPicPr>
            <p:cNvPr id="606" name="Google Shape;606;p25"/>
            <p:cNvPicPr preferRelativeResize="0"/>
            <p:nvPr/>
          </p:nvPicPr>
          <p:blipFill rotWithShape="1">
            <a:blip r:embed="rId10">
              <a:alphaModFix/>
            </a:blip>
            <a:srcRect/>
            <a:stretch/>
          </p:blipFill>
          <p:spPr>
            <a:xfrm>
              <a:off x="7387060" y="5400743"/>
              <a:ext cx="1489582" cy="960857"/>
            </a:xfrm>
            <a:prstGeom prst="rect">
              <a:avLst/>
            </a:prstGeom>
            <a:noFill/>
            <a:ln>
              <a:noFill/>
            </a:ln>
          </p:spPr>
        </p:pic>
      </p:grpSp>
      <p:pic>
        <p:nvPicPr>
          <p:cNvPr id="607" name="Google Shape;607;p25"/>
          <p:cNvPicPr preferRelativeResize="0"/>
          <p:nvPr/>
        </p:nvPicPr>
        <p:blipFill rotWithShape="1">
          <a:blip r:embed="rId11">
            <a:alphaModFix/>
          </a:blip>
          <a:srcRect/>
          <a:stretch/>
        </p:blipFill>
        <p:spPr>
          <a:xfrm>
            <a:off x="3681814" y="3343130"/>
            <a:ext cx="1888355" cy="868306"/>
          </a:xfrm>
          <a:prstGeom prst="rect">
            <a:avLst/>
          </a:prstGeom>
          <a:noFill/>
          <a:ln>
            <a:noFill/>
          </a:ln>
        </p:spPr>
      </p:pic>
      <p:pic>
        <p:nvPicPr>
          <p:cNvPr id="608" name="Google Shape;608;p25"/>
          <p:cNvPicPr preferRelativeResize="0"/>
          <p:nvPr/>
        </p:nvPicPr>
        <p:blipFill rotWithShape="1">
          <a:blip r:embed="rId11">
            <a:alphaModFix/>
          </a:blip>
          <a:srcRect/>
          <a:stretch/>
        </p:blipFill>
        <p:spPr>
          <a:xfrm>
            <a:off x="3627822" y="1506448"/>
            <a:ext cx="1888355" cy="894298"/>
          </a:xfrm>
          <a:prstGeom prst="rect">
            <a:avLst/>
          </a:prstGeom>
          <a:noFill/>
          <a:ln>
            <a:noFill/>
          </a:ln>
        </p:spPr>
      </p:pic>
      <p:sp>
        <p:nvSpPr>
          <p:cNvPr id="609" name="Google Shape;609;p25"/>
          <p:cNvSpPr/>
          <p:nvPr/>
        </p:nvSpPr>
        <p:spPr>
          <a:xfrm>
            <a:off x="3627821" y="5410731"/>
            <a:ext cx="1888355" cy="900280"/>
          </a:xfrm>
          <a:prstGeom prst="chevron">
            <a:avLst>
              <a:gd name="adj" fmla="val 50000"/>
            </a:avLst>
          </a:prstGeom>
          <a:solidFill>
            <a:srgbClr val="FBE4D4"/>
          </a:solidFill>
          <a:ln w="12700"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Libros</a:t>
            </a:r>
            <a:endParaRPr sz="1800">
              <a:solidFill>
                <a:schemeClr val="dk1"/>
              </a:solidFill>
              <a:latin typeface="Calibri"/>
              <a:ea typeface="Calibri"/>
              <a:cs typeface="Calibri"/>
              <a:sym typeface="Calibri"/>
            </a:endParaRPr>
          </a:p>
        </p:txBody>
      </p:sp>
      <p:sp>
        <p:nvSpPr>
          <p:cNvPr id="610" name="Google Shape;610;p25"/>
          <p:cNvSpPr txBox="1"/>
          <p:nvPr/>
        </p:nvSpPr>
        <p:spPr>
          <a:xfrm>
            <a:off x="179512" y="728820"/>
            <a:ext cx="4968552" cy="584775"/>
          </a:xfrm>
          <a:prstGeom prst="rect">
            <a:avLst/>
          </a:prstGeom>
          <a:gradFill>
            <a:gsLst>
              <a:gs pos="0">
                <a:srgbClr val="FFC647"/>
              </a:gs>
              <a:gs pos="50000">
                <a:srgbClr val="FFC600"/>
              </a:gs>
              <a:gs pos="100000">
                <a:srgbClr val="E3B400"/>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 Los materiales son procesuales, favorecen un camino de atención y acompañamiento </a:t>
            </a:r>
            <a:endParaRPr sz="1600">
              <a:solidFill>
                <a:schemeClr val="dk1"/>
              </a:solidFill>
              <a:latin typeface="Calibri"/>
              <a:ea typeface="Calibri"/>
              <a:cs typeface="Calibri"/>
              <a:sym typeface="Calibri"/>
            </a:endParaRPr>
          </a:p>
        </p:txBody>
      </p:sp>
      <p:grpSp>
        <p:nvGrpSpPr>
          <p:cNvPr id="611" name="Google Shape;611;p25"/>
          <p:cNvGrpSpPr/>
          <p:nvPr/>
        </p:nvGrpSpPr>
        <p:grpSpPr>
          <a:xfrm>
            <a:off x="5773136" y="914916"/>
            <a:ext cx="3259050" cy="1932943"/>
            <a:chOff x="5773136" y="914916"/>
            <a:chExt cx="3259050" cy="1932943"/>
          </a:xfrm>
        </p:grpSpPr>
        <p:pic>
          <p:nvPicPr>
            <p:cNvPr id="612" name="Google Shape;612;p25"/>
            <p:cNvPicPr preferRelativeResize="0"/>
            <p:nvPr/>
          </p:nvPicPr>
          <p:blipFill rotWithShape="1">
            <a:blip r:embed="rId12">
              <a:alphaModFix/>
            </a:blip>
            <a:srcRect/>
            <a:stretch/>
          </p:blipFill>
          <p:spPr>
            <a:xfrm>
              <a:off x="6598909" y="914916"/>
              <a:ext cx="1092975" cy="801988"/>
            </a:xfrm>
            <a:prstGeom prst="rect">
              <a:avLst/>
            </a:prstGeom>
            <a:noFill/>
            <a:ln>
              <a:noFill/>
            </a:ln>
          </p:spPr>
        </p:pic>
        <p:pic>
          <p:nvPicPr>
            <p:cNvPr id="613" name="Google Shape;613;p25"/>
            <p:cNvPicPr preferRelativeResize="0"/>
            <p:nvPr/>
          </p:nvPicPr>
          <p:blipFill rotWithShape="1">
            <a:blip r:embed="rId13">
              <a:alphaModFix/>
            </a:blip>
            <a:srcRect/>
            <a:stretch/>
          </p:blipFill>
          <p:spPr>
            <a:xfrm>
              <a:off x="7826949" y="914916"/>
              <a:ext cx="1103570" cy="809763"/>
            </a:xfrm>
            <a:prstGeom prst="rect">
              <a:avLst/>
            </a:prstGeom>
            <a:noFill/>
            <a:ln>
              <a:noFill/>
            </a:ln>
          </p:spPr>
        </p:pic>
        <p:pic>
          <p:nvPicPr>
            <p:cNvPr id="614" name="Google Shape;614;p25"/>
            <p:cNvPicPr preferRelativeResize="0"/>
            <p:nvPr/>
          </p:nvPicPr>
          <p:blipFill rotWithShape="1">
            <a:blip r:embed="rId14">
              <a:alphaModFix/>
            </a:blip>
            <a:srcRect/>
            <a:stretch/>
          </p:blipFill>
          <p:spPr>
            <a:xfrm>
              <a:off x="5773136" y="1983312"/>
              <a:ext cx="1271502" cy="825746"/>
            </a:xfrm>
            <a:prstGeom prst="rect">
              <a:avLst/>
            </a:prstGeom>
            <a:noFill/>
            <a:ln>
              <a:noFill/>
            </a:ln>
          </p:spPr>
        </p:pic>
        <p:pic>
          <p:nvPicPr>
            <p:cNvPr id="615" name="Google Shape;615;p25"/>
            <p:cNvPicPr preferRelativeResize="0"/>
            <p:nvPr/>
          </p:nvPicPr>
          <p:blipFill rotWithShape="1">
            <a:blip r:embed="rId15">
              <a:alphaModFix/>
            </a:blip>
            <a:srcRect/>
            <a:stretch/>
          </p:blipFill>
          <p:spPr>
            <a:xfrm>
              <a:off x="7107823" y="1983312"/>
              <a:ext cx="666127" cy="864547"/>
            </a:xfrm>
            <a:prstGeom prst="rect">
              <a:avLst/>
            </a:prstGeom>
            <a:noFill/>
            <a:ln>
              <a:noFill/>
            </a:ln>
          </p:spPr>
        </p:pic>
        <p:pic>
          <p:nvPicPr>
            <p:cNvPr id="616" name="Google Shape;616;p25"/>
            <p:cNvPicPr preferRelativeResize="0"/>
            <p:nvPr/>
          </p:nvPicPr>
          <p:blipFill rotWithShape="1">
            <a:blip r:embed="rId16">
              <a:alphaModFix/>
            </a:blip>
            <a:srcRect/>
            <a:stretch/>
          </p:blipFill>
          <p:spPr>
            <a:xfrm>
              <a:off x="7816244" y="1970847"/>
              <a:ext cx="1215942" cy="790803"/>
            </a:xfrm>
            <a:prstGeom prst="rect">
              <a:avLst/>
            </a:prstGeom>
            <a:noFill/>
            <a:ln>
              <a:noFill/>
            </a:ln>
          </p:spPr>
        </p:pic>
        <p:pic>
          <p:nvPicPr>
            <p:cNvPr id="617" name="Google Shape;617;p25"/>
            <p:cNvPicPr preferRelativeResize="0"/>
            <p:nvPr/>
          </p:nvPicPr>
          <p:blipFill rotWithShape="1">
            <a:blip r:embed="rId17">
              <a:alphaModFix/>
            </a:blip>
            <a:srcRect l="4995" t="16711" r="6434" b="16471"/>
            <a:stretch/>
          </p:blipFill>
          <p:spPr>
            <a:xfrm>
              <a:off x="5812186" y="924488"/>
              <a:ext cx="652934" cy="875697"/>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1"/>
                                        </p:tgtEl>
                                        <p:attrNameLst>
                                          <p:attrName>style.visibility</p:attrName>
                                        </p:attrNameLst>
                                      </p:cBhvr>
                                      <p:to>
                                        <p:strVal val="visible"/>
                                      </p:to>
                                    </p:set>
                                    <p:animEffect transition="in" filter="fade">
                                      <p:cBhvr>
                                        <p:cTn id="7" dur="2000"/>
                                        <p:tgtEl>
                                          <p:spTgt spid="6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6"/>
                                        </p:tgtEl>
                                        <p:attrNameLst>
                                          <p:attrName>style.visibility</p:attrName>
                                        </p:attrNameLst>
                                      </p:cBhvr>
                                      <p:to>
                                        <p:strVal val="visible"/>
                                      </p:to>
                                    </p:set>
                                    <p:animEffect transition="in" filter="fade">
                                      <p:cBhvr>
                                        <p:cTn id="12" dur="500"/>
                                        <p:tgtEl>
                                          <p:spTgt spid="5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04"/>
                                        </p:tgtEl>
                                        <p:attrNameLst>
                                          <p:attrName>style.visibility</p:attrName>
                                        </p:attrNameLst>
                                      </p:cBhvr>
                                      <p:to>
                                        <p:strVal val="visible"/>
                                      </p:to>
                                    </p:set>
                                    <p:animEffect transition="in" filter="fade">
                                      <p:cBhvr>
                                        <p:cTn id="17" dur="1822"/>
                                        <p:tgtEl>
                                          <p:spTgt spid="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26"/>
          <p:cNvPicPr preferRelativeResize="0"/>
          <p:nvPr/>
        </p:nvPicPr>
        <p:blipFill rotWithShape="1">
          <a:blip r:embed="rId3">
            <a:alphaModFix/>
          </a:blip>
          <a:srcRect/>
          <a:stretch/>
        </p:blipFill>
        <p:spPr>
          <a:xfrm>
            <a:off x="8607107" y="5926557"/>
            <a:ext cx="446225" cy="769538"/>
          </a:xfrm>
          <a:prstGeom prst="rect">
            <a:avLst/>
          </a:prstGeom>
          <a:noFill/>
          <a:ln>
            <a:noFill/>
          </a:ln>
        </p:spPr>
      </p:pic>
      <p:pic>
        <p:nvPicPr>
          <p:cNvPr id="623" name="Google Shape;623;p26"/>
          <p:cNvPicPr preferRelativeResize="0"/>
          <p:nvPr/>
        </p:nvPicPr>
        <p:blipFill rotWithShape="1">
          <a:blip r:embed="rId4">
            <a:alphaModFix/>
          </a:blip>
          <a:srcRect/>
          <a:stretch/>
        </p:blipFill>
        <p:spPr>
          <a:xfrm>
            <a:off x="8202901" y="747395"/>
            <a:ext cx="719910" cy="656271"/>
          </a:xfrm>
          <a:prstGeom prst="rect">
            <a:avLst/>
          </a:prstGeom>
          <a:noFill/>
          <a:ln>
            <a:noFill/>
          </a:ln>
        </p:spPr>
      </p:pic>
      <p:sp>
        <p:nvSpPr>
          <p:cNvPr id="624" name="Google Shape;624;p26"/>
          <p:cNvSpPr txBox="1"/>
          <p:nvPr/>
        </p:nvSpPr>
        <p:spPr>
          <a:xfrm>
            <a:off x="0" y="0"/>
            <a:ext cx="9144000" cy="523220"/>
          </a:xfrm>
          <a:prstGeom prst="rect">
            <a:avLst/>
          </a:prstGeom>
          <a:gradFill>
            <a:gsLst>
              <a:gs pos="0">
                <a:srgbClr val="FFDC9B"/>
              </a:gs>
              <a:gs pos="50000">
                <a:srgbClr val="FFD68D"/>
              </a:gs>
              <a:gs pos="100000">
                <a:srgbClr val="FFD478"/>
              </a:gs>
            </a:gsLst>
            <a:lin ang="5400000" scaled="0"/>
          </a:gradFill>
          <a:ln w="9525" cap="flat" cmpd="sng">
            <a:solidFill>
              <a:schemeClr val="accent4"/>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chemeClr val="dk1"/>
                </a:solidFill>
                <a:latin typeface="Calibri"/>
                <a:ea typeface="Calibri"/>
                <a:cs typeface="Calibri"/>
                <a:sym typeface="Calibri"/>
              </a:rPr>
              <a:t>Líneas de atención y acompañamiento de  la DDPAM </a:t>
            </a:r>
            <a:endParaRPr sz="2800">
              <a:solidFill>
                <a:schemeClr val="dk1"/>
              </a:solidFill>
              <a:latin typeface="Calibri"/>
              <a:ea typeface="Calibri"/>
              <a:cs typeface="Calibri"/>
              <a:sym typeface="Calibri"/>
            </a:endParaRPr>
          </a:p>
        </p:txBody>
      </p:sp>
      <p:grpSp>
        <p:nvGrpSpPr>
          <p:cNvPr id="625" name="Google Shape;625;p26"/>
          <p:cNvGrpSpPr/>
          <p:nvPr/>
        </p:nvGrpSpPr>
        <p:grpSpPr>
          <a:xfrm>
            <a:off x="63721" y="959269"/>
            <a:ext cx="3595334" cy="669531"/>
            <a:chOff x="611560" y="1556792"/>
            <a:chExt cx="2664296" cy="504056"/>
          </a:xfrm>
        </p:grpSpPr>
        <p:sp>
          <p:nvSpPr>
            <p:cNvPr id="626" name="Google Shape;626;p26"/>
            <p:cNvSpPr/>
            <p:nvPr/>
          </p:nvSpPr>
          <p:spPr>
            <a:xfrm>
              <a:off x="1006271" y="1556792"/>
              <a:ext cx="2269585" cy="504056"/>
            </a:xfrm>
            <a:prstGeom prst="homePlate">
              <a:avLst>
                <a:gd name="adj" fmla="val 50000"/>
              </a:avLst>
            </a:prstGeom>
            <a:solidFill>
              <a:srgbClr val="C4E0B2"/>
            </a:solidFill>
            <a:ln w="12700" cap="flat" cmpd="sng">
              <a:solidFill>
                <a:srgbClr val="C4E0B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a:t>
              </a:r>
              <a:r>
                <a:rPr lang="en-US" sz="1800">
                  <a:solidFill>
                    <a:schemeClr val="dk1"/>
                  </a:solidFill>
                  <a:latin typeface="Calibri"/>
                  <a:ea typeface="Calibri"/>
                  <a:cs typeface="Calibri"/>
                  <a:sym typeface="Calibri"/>
                </a:rPr>
                <a:t>Talleres para establecer grupos parroquiales  </a:t>
              </a:r>
              <a:endParaRPr sz="1800">
                <a:solidFill>
                  <a:schemeClr val="dk1"/>
                </a:solidFill>
                <a:latin typeface="Calibri"/>
                <a:ea typeface="Calibri"/>
                <a:cs typeface="Calibri"/>
                <a:sym typeface="Calibri"/>
              </a:endParaRPr>
            </a:p>
          </p:txBody>
        </p:sp>
        <p:sp>
          <p:nvSpPr>
            <p:cNvPr id="627" name="Google Shape;627;p26"/>
            <p:cNvSpPr/>
            <p:nvPr/>
          </p:nvSpPr>
          <p:spPr>
            <a:xfrm>
              <a:off x="611560" y="1556792"/>
              <a:ext cx="789421" cy="504056"/>
            </a:xfrm>
            <a:prstGeom prst="chevron">
              <a:avLst>
                <a:gd name="adj" fmla="val 50000"/>
              </a:avLst>
            </a:prstGeom>
            <a:solidFill>
              <a:srgbClr val="C4E0B2"/>
            </a:solidFill>
            <a:ln w="12700" cap="flat" cmpd="sng">
              <a:solidFill>
                <a:srgbClr val="C4E0B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628" name="Google Shape;628;p26"/>
          <p:cNvSpPr/>
          <p:nvPr/>
        </p:nvSpPr>
        <p:spPr>
          <a:xfrm>
            <a:off x="3401973" y="959269"/>
            <a:ext cx="743348" cy="651979"/>
          </a:xfrm>
          <a:prstGeom prst="chevron">
            <a:avLst>
              <a:gd name="adj" fmla="val 50000"/>
            </a:avLst>
          </a:prstGeom>
          <a:solidFill>
            <a:srgbClr val="A8D08C"/>
          </a:solidFill>
          <a:ln w="12700" cap="flat" cmpd="sng">
            <a:solidFill>
              <a:srgbClr val="A8D08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b="1">
                <a:solidFill>
                  <a:schemeClr val="dk1"/>
                </a:solidFill>
                <a:latin typeface="Calibri"/>
                <a:ea typeface="Calibri"/>
                <a:cs typeface="Calibri"/>
                <a:sym typeface="Calibri"/>
              </a:rPr>
              <a:t>1</a:t>
            </a:r>
            <a:endParaRPr sz="1800" b="1">
              <a:solidFill>
                <a:schemeClr val="dk1"/>
              </a:solidFill>
              <a:latin typeface="Calibri"/>
              <a:ea typeface="Calibri"/>
              <a:cs typeface="Calibri"/>
              <a:sym typeface="Calibri"/>
            </a:endParaRPr>
          </a:p>
        </p:txBody>
      </p:sp>
      <p:sp>
        <p:nvSpPr>
          <p:cNvPr id="629" name="Google Shape;629;p26"/>
          <p:cNvSpPr/>
          <p:nvPr/>
        </p:nvSpPr>
        <p:spPr>
          <a:xfrm>
            <a:off x="3955212" y="972436"/>
            <a:ext cx="1617018" cy="620162"/>
          </a:xfrm>
          <a:prstGeom prst="chevron">
            <a:avLst>
              <a:gd name="adj" fmla="val 50000"/>
            </a:avLst>
          </a:prstGeom>
          <a:solidFill>
            <a:srgbClr val="339966"/>
          </a:solidFill>
          <a:ln w="12700" cap="flat" cmpd="sng">
            <a:solidFill>
              <a:srgbClr val="3399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Subsidio</a:t>
            </a:r>
            <a:endParaRPr sz="1800">
              <a:solidFill>
                <a:schemeClr val="dk1"/>
              </a:solidFill>
              <a:latin typeface="Calibri"/>
              <a:ea typeface="Calibri"/>
              <a:cs typeface="Calibri"/>
              <a:sym typeface="Calibri"/>
            </a:endParaRPr>
          </a:p>
        </p:txBody>
      </p:sp>
      <p:pic>
        <p:nvPicPr>
          <p:cNvPr id="630" name="Google Shape;630;p26"/>
          <p:cNvPicPr preferRelativeResize="0"/>
          <p:nvPr/>
        </p:nvPicPr>
        <p:blipFill rotWithShape="1">
          <a:blip r:embed="rId5">
            <a:alphaModFix/>
          </a:blip>
          <a:srcRect/>
          <a:stretch/>
        </p:blipFill>
        <p:spPr>
          <a:xfrm>
            <a:off x="6047727" y="624515"/>
            <a:ext cx="1552856" cy="1022425"/>
          </a:xfrm>
          <a:prstGeom prst="rect">
            <a:avLst/>
          </a:prstGeom>
          <a:noFill/>
          <a:ln>
            <a:noFill/>
          </a:ln>
        </p:spPr>
      </p:pic>
      <p:sp>
        <p:nvSpPr>
          <p:cNvPr id="631" name="Google Shape;631;p26"/>
          <p:cNvSpPr/>
          <p:nvPr/>
        </p:nvSpPr>
        <p:spPr>
          <a:xfrm>
            <a:off x="5774634" y="713075"/>
            <a:ext cx="93754" cy="879523"/>
          </a:xfrm>
          <a:prstGeom prst="leftBrace">
            <a:avLst>
              <a:gd name="adj1" fmla="val 8333"/>
              <a:gd name="adj2" fmla="val 50000"/>
            </a:avLst>
          </a:prstGeom>
          <a:noFill/>
          <a:ln w="28575"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632" name="Google Shape;632;p26"/>
          <p:cNvGrpSpPr/>
          <p:nvPr/>
        </p:nvGrpSpPr>
        <p:grpSpPr>
          <a:xfrm>
            <a:off x="63721" y="1803049"/>
            <a:ext cx="3595334" cy="689847"/>
            <a:chOff x="611560" y="1556792"/>
            <a:chExt cx="2664296" cy="504056"/>
          </a:xfrm>
        </p:grpSpPr>
        <p:sp>
          <p:nvSpPr>
            <p:cNvPr id="633" name="Google Shape;633;p26"/>
            <p:cNvSpPr/>
            <p:nvPr/>
          </p:nvSpPr>
          <p:spPr>
            <a:xfrm>
              <a:off x="1006271" y="1556792"/>
              <a:ext cx="2269585" cy="504056"/>
            </a:xfrm>
            <a:prstGeom prst="homePlate">
              <a:avLst>
                <a:gd name="adj" fmla="val 50000"/>
              </a:avLst>
            </a:prstGeom>
            <a:solidFill>
              <a:srgbClr val="669900"/>
            </a:solidFill>
            <a:ln w="12700" cap="flat" cmpd="sng">
              <a:solidFill>
                <a:srgbClr val="66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a:t>
              </a:r>
              <a:r>
                <a:rPr lang="en-US" sz="1800">
                  <a:solidFill>
                    <a:schemeClr val="dk1"/>
                  </a:solidFill>
                  <a:latin typeface="Calibri"/>
                  <a:ea typeface="Calibri"/>
                  <a:cs typeface="Calibri"/>
                  <a:sym typeface="Calibri"/>
                </a:rPr>
                <a:t>Líneas de </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acción pastoral</a:t>
              </a:r>
              <a:endParaRPr sz="1800">
                <a:solidFill>
                  <a:schemeClr val="dk1"/>
                </a:solidFill>
                <a:latin typeface="Calibri"/>
                <a:ea typeface="Calibri"/>
                <a:cs typeface="Calibri"/>
                <a:sym typeface="Calibri"/>
              </a:endParaRPr>
            </a:p>
          </p:txBody>
        </p:sp>
        <p:sp>
          <p:nvSpPr>
            <p:cNvPr id="634" name="Google Shape;634;p26"/>
            <p:cNvSpPr/>
            <p:nvPr/>
          </p:nvSpPr>
          <p:spPr>
            <a:xfrm>
              <a:off x="611560" y="1556792"/>
              <a:ext cx="789421" cy="504056"/>
            </a:xfrm>
            <a:prstGeom prst="chevron">
              <a:avLst>
                <a:gd name="adj" fmla="val 50000"/>
              </a:avLst>
            </a:prstGeom>
            <a:solidFill>
              <a:srgbClr val="669900"/>
            </a:solidFill>
            <a:ln w="12700" cap="flat" cmpd="sng">
              <a:solidFill>
                <a:srgbClr val="66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pic>
        <p:nvPicPr>
          <p:cNvPr id="635" name="Google Shape;635;p26"/>
          <p:cNvPicPr preferRelativeResize="0"/>
          <p:nvPr/>
        </p:nvPicPr>
        <p:blipFill rotWithShape="1">
          <a:blip r:embed="rId6">
            <a:alphaModFix/>
          </a:blip>
          <a:srcRect/>
          <a:stretch/>
        </p:blipFill>
        <p:spPr>
          <a:xfrm>
            <a:off x="6073720" y="1701952"/>
            <a:ext cx="760443" cy="980847"/>
          </a:xfrm>
          <a:prstGeom prst="rect">
            <a:avLst/>
          </a:prstGeom>
          <a:noFill/>
          <a:ln>
            <a:noFill/>
          </a:ln>
        </p:spPr>
      </p:pic>
      <p:grpSp>
        <p:nvGrpSpPr>
          <p:cNvPr id="636" name="Google Shape;636;p26"/>
          <p:cNvGrpSpPr/>
          <p:nvPr/>
        </p:nvGrpSpPr>
        <p:grpSpPr>
          <a:xfrm>
            <a:off x="63721" y="2705313"/>
            <a:ext cx="3595334" cy="723687"/>
            <a:chOff x="611560" y="1556792"/>
            <a:chExt cx="2664296" cy="504056"/>
          </a:xfrm>
        </p:grpSpPr>
        <p:sp>
          <p:nvSpPr>
            <p:cNvPr id="637" name="Google Shape;637;p26"/>
            <p:cNvSpPr/>
            <p:nvPr/>
          </p:nvSpPr>
          <p:spPr>
            <a:xfrm>
              <a:off x="1006271" y="1556792"/>
              <a:ext cx="2269585" cy="504056"/>
            </a:xfrm>
            <a:prstGeom prst="homePlate">
              <a:avLst>
                <a:gd name="adj" fmla="val 50000"/>
              </a:avLst>
            </a:prstGeom>
            <a:solidFill>
              <a:srgbClr val="FF9900"/>
            </a:solidFill>
            <a:ln w="12700" cap="flat" cmpd="sng">
              <a:solidFill>
                <a:srgbClr val="FF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a:t>
              </a:r>
              <a:r>
                <a:rPr lang="en-US" sz="1800">
                  <a:solidFill>
                    <a:schemeClr val="dk1"/>
                  </a:solidFill>
                  <a:latin typeface="Calibri"/>
                  <a:ea typeface="Calibri"/>
                  <a:cs typeface="Calibri"/>
                  <a:sym typeface="Calibri"/>
                </a:rPr>
                <a:t>Talleres de materiales</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Y retiros</a:t>
              </a:r>
              <a:endParaRPr/>
            </a:p>
          </p:txBody>
        </p:sp>
        <p:sp>
          <p:nvSpPr>
            <p:cNvPr id="638" name="Google Shape;638;p26"/>
            <p:cNvSpPr/>
            <p:nvPr/>
          </p:nvSpPr>
          <p:spPr>
            <a:xfrm>
              <a:off x="611560" y="1556792"/>
              <a:ext cx="789421" cy="504056"/>
            </a:xfrm>
            <a:prstGeom prst="chevron">
              <a:avLst>
                <a:gd name="adj" fmla="val 50000"/>
              </a:avLst>
            </a:prstGeom>
            <a:solidFill>
              <a:srgbClr val="FF9900"/>
            </a:solidFill>
            <a:ln w="12700" cap="flat" cmpd="sng">
              <a:solidFill>
                <a:srgbClr val="FF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639" name="Google Shape;639;p26"/>
          <p:cNvSpPr/>
          <p:nvPr/>
        </p:nvSpPr>
        <p:spPr>
          <a:xfrm>
            <a:off x="3882123" y="2722006"/>
            <a:ext cx="1690107" cy="690300"/>
          </a:xfrm>
          <a:prstGeom prst="chevron">
            <a:avLst>
              <a:gd name="adj" fmla="val 50000"/>
            </a:avLst>
          </a:prstGeom>
          <a:solidFill>
            <a:srgbClr val="F4B081"/>
          </a:solidFill>
          <a:ln w="127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500">
                <a:solidFill>
                  <a:schemeClr val="dk1"/>
                </a:solidFill>
                <a:latin typeface="Calibri"/>
                <a:ea typeface="Calibri"/>
                <a:cs typeface="Calibri"/>
                <a:sym typeface="Calibri"/>
              </a:rPr>
              <a:t>formación</a:t>
            </a:r>
            <a:endParaRPr sz="1500">
              <a:solidFill>
                <a:schemeClr val="dk1"/>
              </a:solidFill>
              <a:latin typeface="Calibri"/>
              <a:ea typeface="Calibri"/>
              <a:cs typeface="Calibri"/>
              <a:sym typeface="Calibri"/>
            </a:endParaRPr>
          </a:p>
        </p:txBody>
      </p:sp>
      <p:grpSp>
        <p:nvGrpSpPr>
          <p:cNvPr id="640" name="Google Shape;640;p26"/>
          <p:cNvGrpSpPr/>
          <p:nvPr/>
        </p:nvGrpSpPr>
        <p:grpSpPr>
          <a:xfrm>
            <a:off x="63721" y="3641252"/>
            <a:ext cx="3595334" cy="723852"/>
            <a:chOff x="611560" y="1556792"/>
            <a:chExt cx="2664296" cy="504056"/>
          </a:xfrm>
        </p:grpSpPr>
        <p:sp>
          <p:nvSpPr>
            <p:cNvPr id="641" name="Google Shape;641;p26"/>
            <p:cNvSpPr/>
            <p:nvPr/>
          </p:nvSpPr>
          <p:spPr>
            <a:xfrm>
              <a:off x="1006271" y="1556792"/>
              <a:ext cx="2269585" cy="504056"/>
            </a:xfrm>
            <a:prstGeom prst="homePlate">
              <a:avLst>
                <a:gd name="adj" fmla="val 50000"/>
              </a:avLst>
            </a:prstGeom>
            <a:solidFill>
              <a:srgbClr val="FFFF99"/>
            </a:solidFill>
            <a:ln w="12700" cap="flat" cmpd="sng">
              <a:solidFill>
                <a:srgbClr val="FFFF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a:t>
              </a:r>
              <a:r>
                <a:rPr lang="en-US" sz="1600">
                  <a:solidFill>
                    <a:schemeClr val="dk1"/>
                  </a:solidFill>
                  <a:latin typeface="Calibri"/>
                  <a:ea typeface="Calibri"/>
                  <a:cs typeface="Calibri"/>
                  <a:sym typeface="Calibri"/>
                </a:rPr>
                <a:t>Diplomado para la pastoral del adulto mayor</a:t>
              </a:r>
              <a:endParaRPr/>
            </a:p>
          </p:txBody>
        </p:sp>
        <p:sp>
          <p:nvSpPr>
            <p:cNvPr id="642" name="Google Shape;642;p26"/>
            <p:cNvSpPr/>
            <p:nvPr/>
          </p:nvSpPr>
          <p:spPr>
            <a:xfrm>
              <a:off x="611560" y="1556792"/>
              <a:ext cx="789421" cy="504056"/>
            </a:xfrm>
            <a:prstGeom prst="chevron">
              <a:avLst>
                <a:gd name="adj" fmla="val 50000"/>
              </a:avLst>
            </a:prstGeom>
            <a:solidFill>
              <a:srgbClr val="FFFF99"/>
            </a:solidFill>
            <a:ln w="12700" cap="flat" cmpd="sng">
              <a:solidFill>
                <a:srgbClr val="FFFF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643" name="Google Shape;643;p26"/>
          <p:cNvSpPr/>
          <p:nvPr/>
        </p:nvSpPr>
        <p:spPr>
          <a:xfrm>
            <a:off x="3919251" y="3659292"/>
            <a:ext cx="1652979" cy="705812"/>
          </a:xfrm>
          <a:prstGeom prst="chevron">
            <a:avLst>
              <a:gd name="adj" fmla="val 50000"/>
            </a:avLst>
          </a:prstGeom>
          <a:solidFill>
            <a:srgbClr val="FFFFCC"/>
          </a:solidFill>
          <a:ln w="12700" cap="flat" cmpd="sng">
            <a:solidFill>
              <a:srgbClr val="FFFFC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11- 01-25 </a:t>
            </a:r>
            <a:endParaRPr sz="1400">
              <a:solidFill>
                <a:schemeClr val="dk1"/>
              </a:solidFill>
              <a:latin typeface="Calibri"/>
              <a:ea typeface="Calibri"/>
              <a:cs typeface="Calibri"/>
              <a:sym typeface="Calibri"/>
            </a:endParaRPr>
          </a:p>
        </p:txBody>
      </p:sp>
      <p:sp>
        <p:nvSpPr>
          <p:cNvPr id="644" name="Google Shape;644;p26"/>
          <p:cNvSpPr/>
          <p:nvPr/>
        </p:nvSpPr>
        <p:spPr>
          <a:xfrm>
            <a:off x="3405250" y="1823041"/>
            <a:ext cx="743348" cy="651979"/>
          </a:xfrm>
          <a:prstGeom prst="chevron">
            <a:avLst>
              <a:gd name="adj" fmla="val 50000"/>
            </a:avLst>
          </a:prstGeom>
          <a:solidFill>
            <a:srgbClr val="339933"/>
          </a:solidFill>
          <a:ln w="12700" cap="flat" cmpd="sng">
            <a:solidFill>
              <a:srgbClr val="33993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b="1">
                <a:solidFill>
                  <a:schemeClr val="dk1"/>
                </a:solidFill>
                <a:latin typeface="Calibri"/>
                <a:ea typeface="Calibri"/>
                <a:cs typeface="Calibri"/>
                <a:sym typeface="Calibri"/>
              </a:rPr>
              <a:t>1</a:t>
            </a:r>
            <a:endParaRPr sz="1800" b="1">
              <a:solidFill>
                <a:schemeClr val="dk1"/>
              </a:solidFill>
              <a:latin typeface="Calibri"/>
              <a:ea typeface="Calibri"/>
              <a:cs typeface="Calibri"/>
              <a:sym typeface="Calibri"/>
            </a:endParaRPr>
          </a:p>
        </p:txBody>
      </p:sp>
      <p:sp>
        <p:nvSpPr>
          <p:cNvPr id="645" name="Google Shape;645;p26"/>
          <p:cNvSpPr/>
          <p:nvPr/>
        </p:nvSpPr>
        <p:spPr>
          <a:xfrm>
            <a:off x="3919250" y="1831738"/>
            <a:ext cx="1617018" cy="620162"/>
          </a:xfrm>
          <a:prstGeom prst="chevron">
            <a:avLst>
              <a:gd name="adj" fmla="val 50000"/>
            </a:avLst>
          </a:prstGeom>
          <a:solidFill>
            <a:srgbClr val="009999"/>
          </a:solidFill>
          <a:ln w="12700" cap="flat" cmpd="sng">
            <a:solidFill>
              <a:srgbClr val="0099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Subsidio</a:t>
            </a:r>
            <a:endParaRPr sz="1800">
              <a:solidFill>
                <a:schemeClr val="dk1"/>
              </a:solidFill>
              <a:latin typeface="Calibri"/>
              <a:ea typeface="Calibri"/>
              <a:cs typeface="Calibri"/>
              <a:sym typeface="Calibri"/>
            </a:endParaRPr>
          </a:p>
        </p:txBody>
      </p:sp>
      <p:sp>
        <p:nvSpPr>
          <p:cNvPr id="646" name="Google Shape;646;p26"/>
          <p:cNvSpPr/>
          <p:nvPr/>
        </p:nvSpPr>
        <p:spPr>
          <a:xfrm>
            <a:off x="5762142" y="1702057"/>
            <a:ext cx="93754" cy="879523"/>
          </a:xfrm>
          <a:prstGeom prst="leftBrace">
            <a:avLst>
              <a:gd name="adj1" fmla="val 8333"/>
              <a:gd name="adj2" fmla="val 50000"/>
            </a:avLst>
          </a:prstGeom>
          <a:noFill/>
          <a:ln w="28575"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47" name="Google Shape;647;p26"/>
          <p:cNvSpPr/>
          <p:nvPr/>
        </p:nvSpPr>
        <p:spPr>
          <a:xfrm>
            <a:off x="3401973" y="2741753"/>
            <a:ext cx="743348" cy="651979"/>
          </a:xfrm>
          <a:prstGeom prst="chevron">
            <a:avLst>
              <a:gd name="adj" fmla="val 50000"/>
            </a:avLst>
          </a:prstGeom>
          <a:solidFill>
            <a:srgbClr val="F7CAAC"/>
          </a:solidFill>
          <a:ln w="12700" cap="flat" cmpd="sng">
            <a:solidFill>
              <a:srgbClr val="F7CA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endParaRPr sz="1800" b="1">
              <a:solidFill>
                <a:schemeClr val="dk1"/>
              </a:solidFill>
              <a:latin typeface="Calibri"/>
              <a:ea typeface="Calibri"/>
              <a:cs typeface="Calibri"/>
              <a:sym typeface="Calibri"/>
            </a:endParaRPr>
          </a:p>
        </p:txBody>
      </p:sp>
      <p:sp>
        <p:nvSpPr>
          <p:cNvPr id="648" name="Google Shape;648;p26"/>
          <p:cNvSpPr/>
          <p:nvPr/>
        </p:nvSpPr>
        <p:spPr>
          <a:xfrm>
            <a:off x="3401973" y="3682412"/>
            <a:ext cx="743348" cy="651979"/>
          </a:xfrm>
          <a:prstGeom prst="chevron">
            <a:avLst>
              <a:gd name="adj" fmla="val 50000"/>
            </a:avLst>
          </a:prstGeom>
          <a:solidFill>
            <a:srgbClr val="FFCC66"/>
          </a:solidFill>
          <a:ln w="12700" cap="flat" cmpd="sng">
            <a:solidFill>
              <a:srgbClr val="FFCC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b="1">
                <a:solidFill>
                  <a:schemeClr val="dk1"/>
                </a:solidFill>
                <a:latin typeface="Calibri"/>
                <a:ea typeface="Calibri"/>
                <a:cs typeface="Calibri"/>
                <a:sym typeface="Calibri"/>
              </a:rPr>
              <a:t>1</a:t>
            </a:r>
            <a:endParaRPr sz="1800" b="1">
              <a:solidFill>
                <a:schemeClr val="dk1"/>
              </a:solidFill>
              <a:latin typeface="Calibri"/>
              <a:ea typeface="Calibri"/>
              <a:cs typeface="Calibri"/>
              <a:sym typeface="Calibri"/>
            </a:endParaRPr>
          </a:p>
        </p:txBody>
      </p:sp>
      <p:grpSp>
        <p:nvGrpSpPr>
          <p:cNvPr id="649" name="Google Shape;649;p26"/>
          <p:cNvGrpSpPr/>
          <p:nvPr/>
        </p:nvGrpSpPr>
        <p:grpSpPr>
          <a:xfrm>
            <a:off x="63721" y="4577356"/>
            <a:ext cx="3595334" cy="723852"/>
            <a:chOff x="611560" y="1556792"/>
            <a:chExt cx="2664296" cy="504056"/>
          </a:xfrm>
        </p:grpSpPr>
        <p:sp>
          <p:nvSpPr>
            <p:cNvPr id="650" name="Google Shape;650;p26"/>
            <p:cNvSpPr/>
            <p:nvPr/>
          </p:nvSpPr>
          <p:spPr>
            <a:xfrm>
              <a:off x="1006271" y="1556792"/>
              <a:ext cx="2269585" cy="504056"/>
            </a:xfrm>
            <a:prstGeom prst="homePlate">
              <a:avLst>
                <a:gd name="adj" fmla="val 50000"/>
              </a:avLst>
            </a:prstGeom>
            <a:solidFill>
              <a:srgbClr val="FF9966"/>
            </a:solidFill>
            <a:ln w="12700" cap="flat" cmpd="sng">
              <a:solidFill>
                <a:srgbClr val="FF99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a:t>
              </a:r>
              <a:r>
                <a:rPr lang="en-US" sz="1800">
                  <a:solidFill>
                    <a:schemeClr val="dk1"/>
                  </a:solidFill>
                  <a:latin typeface="Calibri"/>
                  <a:ea typeface="Calibri"/>
                  <a:cs typeface="Calibri"/>
                  <a:sym typeface="Calibri"/>
                </a:rPr>
                <a:t>Jornadas del Adulto Mayor</a:t>
              </a:r>
              <a:endParaRPr sz="1600">
                <a:solidFill>
                  <a:schemeClr val="dk1"/>
                </a:solidFill>
                <a:latin typeface="Calibri"/>
                <a:ea typeface="Calibri"/>
                <a:cs typeface="Calibri"/>
                <a:sym typeface="Calibri"/>
              </a:endParaRPr>
            </a:p>
          </p:txBody>
        </p:sp>
        <p:sp>
          <p:nvSpPr>
            <p:cNvPr id="651" name="Google Shape;651;p26"/>
            <p:cNvSpPr/>
            <p:nvPr/>
          </p:nvSpPr>
          <p:spPr>
            <a:xfrm>
              <a:off x="611560" y="1556792"/>
              <a:ext cx="789421" cy="504056"/>
            </a:xfrm>
            <a:prstGeom prst="chevron">
              <a:avLst>
                <a:gd name="adj" fmla="val 50000"/>
              </a:avLst>
            </a:prstGeom>
            <a:solidFill>
              <a:srgbClr val="FF9966"/>
            </a:solidFill>
            <a:ln w="12700" cap="flat" cmpd="sng">
              <a:solidFill>
                <a:srgbClr val="FF99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652" name="Google Shape;652;p26"/>
          <p:cNvSpPr/>
          <p:nvPr/>
        </p:nvSpPr>
        <p:spPr>
          <a:xfrm>
            <a:off x="3446529" y="4618516"/>
            <a:ext cx="743348" cy="651979"/>
          </a:xfrm>
          <a:prstGeom prst="chevron">
            <a:avLst>
              <a:gd name="adj" fmla="val 50000"/>
            </a:avLst>
          </a:prstGeom>
          <a:solidFill>
            <a:srgbClr val="FFCC99"/>
          </a:solidFill>
          <a:ln w="12700" cap="flat" cmpd="sng">
            <a:solidFill>
              <a:srgbClr val="FFCC9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1800" b="1">
                <a:solidFill>
                  <a:schemeClr val="dk1"/>
                </a:solidFill>
                <a:latin typeface="Calibri"/>
                <a:ea typeface="Calibri"/>
                <a:cs typeface="Calibri"/>
                <a:sym typeface="Calibri"/>
              </a:rPr>
              <a:t>6</a:t>
            </a:r>
            <a:endParaRPr/>
          </a:p>
        </p:txBody>
      </p:sp>
      <p:sp>
        <p:nvSpPr>
          <p:cNvPr id="653" name="Google Shape;653;p26"/>
          <p:cNvSpPr/>
          <p:nvPr/>
        </p:nvSpPr>
        <p:spPr>
          <a:xfrm>
            <a:off x="3957478" y="4604497"/>
            <a:ext cx="1652979" cy="705812"/>
          </a:xfrm>
          <a:prstGeom prst="chevron">
            <a:avLst>
              <a:gd name="adj" fmla="val 50000"/>
            </a:avLst>
          </a:prstGeom>
          <a:solidFill>
            <a:srgbClr val="FFCCCC"/>
          </a:solidFill>
          <a:ln w="12700"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Ediciones </a:t>
            </a:r>
            <a:endParaRPr sz="1400">
              <a:solidFill>
                <a:schemeClr val="dk1"/>
              </a:solidFill>
              <a:latin typeface="Calibri"/>
              <a:ea typeface="Calibri"/>
              <a:cs typeface="Calibri"/>
              <a:sym typeface="Calibri"/>
            </a:endParaRPr>
          </a:p>
        </p:txBody>
      </p:sp>
      <p:grpSp>
        <p:nvGrpSpPr>
          <p:cNvPr id="654" name="Google Shape;654;p26"/>
          <p:cNvGrpSpPr/>
          <p:nvPr/>
        </p:nvGrpSpPr>
        <p:grpSpPr>
          <a:xfrm>
            <a:off x="85393" y="5642114"/>
            <a:ext cx="3595334" cy="723852"/>
            <a:chOff x="611560" y="1556792"/>
            <a:chExt cx="2664296" cy="504056"/>
          </a:xfrm>
        </p:grpSpPr>
        <p:sp>
          <p:nvSpPr>
            <p:cNvPr id="655" name="Google Shape;655;p26"/>
            <p:cNvSpPr/>
            <p:nvPr/>
          </p:nvSpPr>
          <p:spPr>
            <a:xfrm>
              <a:off x="1006271" y="1556792"/>
              <a:ext cx="2269585" cy="504056"/>
            </a:xfrm>
            <a:prstGeom prst="homePlate">
              <a:avLst>
                <a:gd name="adj" fmla="val 50000"/>
              </a:avLst>
            </a:prstGeom>
            <a:solidFill>
              <a:srgbClr val="993300"/>
            </a:solidFill>
            <a:ln w="12700" cap="flat" cmpd="sng">
              <a:solidFill>
                <a:srgbClr val="99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   Programa de radio </a:t>
              </a:r>
              <a:endParaRPr sz="1600">
                <a:solidFill>
                  <a:schemeClr val="lt1"/>
                </a:solidFill>
                <a:latin typeface="Calibri"/>
                <a:ea typeface="Calibri"/>
                <a:cs typeface="Calibri"/>
                <a:sym typeface="Calibri"/>
              </a:endParaRPr>
            </a:p>
          </p:txBody>
        </p:sp>
        <p:sp>
          <p:nvSpPr>
            <p:cNvPr id="656" name="Google Shape;656;p26"/>
            <p:cNvSpPr/>
            <p:nvPr/>
          </p:nvSpPr>
          <p:spPr>
            <a:xfrm>
              <a:off x="611560" y="1556792"/>
              <a:ext cx="789421" cy="504056"/>
            </a:xfrm>
            <a:prstGeom prst="chevron">
              <a:avLst>
                <a:gd name="adj" fmla="val 50000"/>
              </a:avLst>
            </a:prstGeom>
            <a:solidFill>
              <a:srgbClr val="993300"/>
            </a:solidFill>
            <a:ln w="12700" cap="flat" cmpd="sng">
              <a:solidFill>
                <a:srgbClr val="99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657" name="Google Shape;657;p26"/>
          <p:cNvSpPr/>
          <p:nvPr/>
        </p:nvSpPr>
        <p:spPr>
          <a:xfrm>
            <a:off x="3444708" y="5687623"/>
            <a:ext cx="743348" cy="651979"/>
          </a:xfrm>
          <a:prstGeom prst="chevron">
            <a:avLst>
              <a:gd name="adj" fmla="val 50000"/>
            </a:avLst>
          </a:prstGeom>
          <a:solidFill>
            <a:srgbClr val="CC3300"/>
          </a:solidFill>
          <a:ln w="12700" cap="flat" cmpd="sng">
            <a:solidFill>
              <a:srgbClr val="CC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endParaRPr sz="1800" b="1">
              <a:solidFill>
                <a:schemeClr val="dk1"/>
              </a:solidFill>
              <a:latin typeface="Calibri"/>
              <a:ea typeface="Calibri"/>
              <a:cs typeface="Calibri"/>
              <a:sym typeface="Calibri"/>
            </a:endParaRPr>
          </a:p>
        </p:txBody>
      </p:sp>
      <p:sp>
        <p:nvSpPr>
          <p:cNvPr id="658" name="Google Shape;658;p26"/>
          <p:cNvSpPr/>
          <p:nvPr/>
        </p:nvSpPr>
        <p:spPr>
          <a:xfrm>
            <a:off x="3940847" y="5652982"/>
            <a:ext cx="1652979" cy="705812"/>
          </a:xfrm>
          <a:prstGeom prst="chevron">
            <a:avLst>
              <a:gd name="adj" fmla="val 50000"/>
            </a:avLst>
          </a:prstGeom>
          <a:solidFill>
            <a:srgbClr val="FF5050"/>
          </a:solidFill>
          <a:ln w="12700" cap="flat" cmpd="sng">
            <a:solidFill>
              <a:srgbClr val="FF5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Tinajas de Vino </a:t>
            </a:r>
            <a:endParaRPr sz="1400">
              <a:solidFill>
                <a:schemeClr val="dk1"/>
              </a:solidFill>
              <a:latin typeface="Calibri"/>
              <a:ea typeface="Calibri"/>
              <a:cs typeface="Calibri"/>
              <a:sym typeface="Calibri"/>
            </a:endParaRPr>
          </a:p>
        </p:txBody>
      </p:sp>
      <p:sp>
        <p:nvSpPr>
          <p:cNvPr id="659" name="Google Shape;659;p26">
            <a:hlinkClick r:id="rId7" action="ppaction://hlinksldjump"/>
          </p:cNvPr>
          <p:cNvSpPr/>
          <p:nvPr/>
        </p:nvSpPr>
        <p:spPr>
          <a:xfrm>
            <a:off x="5773932" y="2741753"/>
            <a:ext cx="106134" cy="690300"/>
          </a:xfrm>
          <a:prstGeom prst="leftBrace">
            <a:avLst>
              <a:gd name="adj1" fmla="val 8333"/>
              <a:gd name="adj2" fmla="val 50000"/>
            </a:avLst>
          </a:prstGeom>
          <a:noFill/>
          <a:ln w="28575"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60" name="Google Shape;660;p26"/>
          <p:cNvSpPr/>
          <p:nvPr/>
        </p:nvSpPr>
        <p:spPr>
          <a:xfrm>
            <a:off x="5817319" y="3572436"/>
            <a:ext cx="93754" cy="879523"/>
          </a:xfrm>
          <a:prstGeom prst="leftBrace">
            <a:avLst>
              <a:gd name="adj1" fmla="val 8333"/>
              <a:gd name="adj2" fmla="val 50000"/>
            </a:avLst>
          </a:prstGeom>
          <a:noFill/>
          <a:ln w="28575"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61" name="Google Shape;661;p26"/>
          <p:cNvSpPr/>
          <p:nvPr/>
        </p:nvSpPr>
        <p:spPr>
          <a:xfrm>
            <a:off x="5858902" y="4499520"/>
            <a:ext cx="93754" cy="879523"/>
          </a:xfrm>
          <a:prstGeom prst="leftBrace">
            <a:avLst>
              <a:gd name="adj1" fmla="val 8333"/>
              <a:gd name="adj2" fmla="val 50000"/>
            </a:avLst>
          </a:prstGeom>
          <a:noFill/>
          <a:ln w="28575"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26"/>
          <p:cNvSpPr/>
          <p:nvPr/>
        </p:nvSpPr>
        <p:spPr>
          <a:xfrm>
            <a:off x="5897643" y="5473459"/>
            <a:ext cx="93754" cy="879523"/>
          </a:xfrm>
          <a:prstGeom prst="leftBrace">
            <a:avLst>
              <a:gd name="adj1" fmla="val 8333"/>
              <a:gd name="adj2" fmla="val 50000"/>
            </a:avLst>
          </a:prstGeom>
          <a:noFill/>
          <a:ln w="28575" cap="flat" cmpd="sng">
            <a:solidFill>
              <a:srgbClr val="FBE4D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663" name="Google Shape;663;p26"/>
          <p:cNvPicPr preferRelativeResize="0"/>
          <p:nvPr/>
        </p:nvPicPr>
        <p:blipFill rotWithShape="1">
          <a:blip r:embed="rId8">
            <a:alphaModFix/>
          </a:blip>
          <a:srcRect l="15587"/>
          <a:stretch/>
        </p:blipFill>
        <p:spPr>
          <a:xfrm>
            <a:off x="6081769" y="3654747"/>
            <a:ext cx="1211017" cy="705669"/>
          </a:xfrm>
          <a:prstGeom prst="rect">
            <a:avLst/>
          </a:prstGeom>
          <a:noFill/>
          <a:ln>
            <a:noFill/>
          </a:ln>
        </p:spPr>
      </p:pic>
      <p:grpSp>
        <p:nvGrpSpPr>
          <p:cNvPr id="664" name="Google Shape;664;p26"/>
          <p:cNvGrpSpPr/>
          <p:nvPr/>
        </p:nvGrpSpPr>
        <p:grpSpPr>
          <a:xfrm>
            <a:off x="6089496" y="4604497"/>
            <a:ext cx="2740724" cy="821111"/>
            <a:chOff x="6089496" y="4604497"/>
            <a:chExt cx="2740724" cy="821111"/>
          </a:xfrm>
        </p:grpSpPr>
        <p:pic>
          <p:nvPicPr>
            <p:cNvPr id="665" name="Google Shape;665;p26"/>
            <p:cNvPicPr preferRelativeResize="0"/>
            <p:nvPr/>
          </p:nvPicPr>
          <p:blipFill rotWithShape="1">
            <a:blip r:embed="rId9">
              <a:alphaModFix/>
            </a:blip>
            <a:srcRect/>
            <a:stretch/>
          </p:blipFill>
          <p:spPr>
            <a:xfrm>
              <a:off x="8244408" y="4604497"/>
              <a:ext cx="585812" cy="781083"/>
            </a:xfrm>
            <a:prstGeom prst="rect">
              <a:avLst/>
            </a:prstGeom>
            <a:noFill/>
            <a:ln>
              <a:noFill/>
            </a:ln>
          </p:spPr>
        </p:pic>
        <p:pic>
          <p:nvPicPr>
            <p:cNvPr id="666" name="Google Shape;666;p26"/>
            <p:cNvPicPr preferRelativeResize="0"/>
            <p:nvPr/>
          </p:nvPicPr>
          <p:blipFill rotWithShape="1">
            <a:blip r:embed="rId10">
              <a:alphaModFix/>
            </a:blip>
            <a:srcRect/>
            <a:stretch/>
          </p:blipFill>
          <p:spPr>
            <a:xfrm>
              <a:off x="7555260" y="4618516"/>
              <a:ext cx="597243" cy="796323"/>
            </a:xfrm>
            <a:prstGeom prst="rect">
              <a:avLst/>
            </a:prstGeom>
            <a:noFill/>
            <a:ln>
              <a:noFill/>
            </a:ln>
          </p:spPr>
        </p:pic>
        <p:pic>
          <p:nvPicPr>
            <p:cNvPr id="667" name="Google Shape;667;p26"/>
            <p:cNvPicPr preferRelativeResize="0"/>
            <p:nvPr/>
          </p:nvPicPr>
          <p:blipFill rotWithShape="1">
            <a:blip r:embed="rId11">
              <a:alphaModFix/>
            </a:blip>
            <a:srcRect/>
            <a:stretch/>
          </p:blipFill>
          <p:spPr>
            <a:xfrm>
              <a:off x="6859800" y="4620868"/>
              <a:ext cx="603555" cy="804740"/>
            </a:xfrm>
            <a:prstGeom prst="rect">
              <a:avLst/>
            </a:prstGeom>
            <a:noFill/>
            <a:ln>
              <a:noFill/>
            </a:ln>
          </p:spPr>
        </p:pic>
        <p:pic>
          <p:nvPicPr>
            <p:cNvPr id="668" name="Google Shape;668;p26"/>
            <p:cNvPicPr preferRelativeResize="0"/>
            <p:nvPr/>
          </p:nvPicPr>
          <p:blipFill rotWithShape="1">
            <a:blip r:embed="rId12">
              <a:alphaModFix/>
            </a:blip>
            <a:srcRect/>
            <a:stretch/>
          </p:blipFill>
          <p:spPr>
            <a:xfrm>
              <a:off x="6089496" y="4666096"/>
              <a:ext cx="644213" cy="644213"/>
            </a:xfrm>
            <a:prstGeom prst="rect">
              <a:avLst/>
            </a:prstGeom>
            <a:noFill/>
            <a:ln>
              <a:noFill/>
            </a:ln>
          </p:spPr>
        </p:pic>
      </p:grpSp>
      <p:grpSp>
        <p:nvGrpSpPr>
          <p:cNvPr id="669" name="Google Shape;669;p26"/>
          <p:cNvGrpSpPr/>
          <p:nvPr/>
        </p:nvGrpSpPr>
        <p:grpSpPr>
          <a:xfrm>
            <a:off x="6073720" y="5642114"/>
            <a:ext cx="2403606" cy="669213"/>
            <a:chOff x="6073720" y="5642114"/>
            <a:chExt cx="2403606" cy="669213"/>
          </a:xfrm>
        </p:grpSpPr>
        <p:pic>
          <p:nvPicPr>
            <p:cNvPr id="670" name="Google Shape;670;p26"/>
            <p:cNvPicPr preferRelativeResize="0"/>
            <p:nvPr/>
          </p:nvPicPr>
          <p:blipFill rotWithShape="1">
            <a:blip r:embed="rId13">
              <a:alphaModFix/>
            </a:blip>
            <a:srcRect/>
            <a:stretch/>
          </p:blipFill>
          <p:spPr>
            <a:xfrm>
              <a:off x="6073720" y="5642114"/>
              <a:ext cx="985345" cy="669213"/>
            </a:xfrm>
            <a:prstGeom prst="rect">
              <a:avLst/>
            </a:prstGeom>
            <a:noFill/>
            <a:ln>
              <a:noFill/>
            </a:ln>
          </p:spPr>
        </p:pic>
        <p:pic>
          <p:nvPicPr>
            <p:cNvPr id="671" name="Google Shape;671;p26"/>
            <p:cNvPicPr preferRelativeResize="0"/>
            <p:nvPr/>
          </p:nvPicPr>
          <p:blipFill rotWithShape="1">
            <a:blip r:embed="rId14">
              <a:alphaModFix/>
            </a:blip>
            <a:srcRect t="20801" b="13812"/>
            <a:stretch/>
          </p:blipFill>
          <p:spPr>
            <a:xfrm>
              <a:off x="7134864" y="5652981"/>
              <a:ext cx="1342462" cy="658345"/>
            </a:xfrm>
            <a:prstGeom prst="rect">
              <a:avLst/>
            </a:prstGeom>
            <a:noFill/>
            <a:ln>
              <a:noFill/>
            </a:ln>
          </p:spPr>
        </p:pic>
      </p:grpSp>
      <p:grpSp>
        <p:nvGrpSpPr>
          <p:cNvPr id="672" name="Google Shape;672;p26"/>
          <p:cNvGrpSpPr/>
          <p:nvPr/>
        </p:nvGrpSpPr>
        <p:grpSpPr>
          <a:xfrm>
            <a:off x="6089496" y="2737811"/>
            <a:ext cx="2551152" cy="853738"/>
            <a:chOff x="6209605" y="2746969"/>
            <a:chExt cx="2551152" cy="853738"/>
          </a:xfrm>
        </p:grpSpPr>
        <p:pic>
          <p:nvPicPr>
            <p:cNvPr id="673" name="Google Shape;673;p26"/>
            <p:cNvPicPr preferRelativeResize="0"/>
            <p:nvPr/>
          </p:nvPicPr>
          <p:blipFill rotWithShape="1">
            <a:blip r:embed="rId15">
              <a:alphaModFix/>
            </a:blip>
            <a:srcRect/>
            <a:stretch/>
          </p:blipFill>
          <p:spPr>
            <a:xfrm>
              <a:off x="6960280" y="2746969"/>
              <a:ext cx="640303" cy="853738"/>
            </a:xfrm>
            <a:prstGeom prst="rect">
              <a:avLst/>
            </a:prstGeom>
            <a:noFill/>
            <a:ln>
              <a:noFill/>
            </a:ln>
          </p:spPr>
        </p:pic>
        <p:pic>
          <p:nvPicPr>
            <p:cNvPr id="674" name="Google Shape;674;p26"/>
            <p:cNvPicPr preferRelativeResize="0"/>
            <p:nvPr/>
          </p:nvPicPr>
          <p:blipFill rotWithShape="1">
            <a:blip r:embed="rId16">
              <a:alphaModFix/>
            </a:blip>
            <a:srcRect/>
            <a:stretch/>
          </p:blipFill>
          <p:spPr>
            <a:xfrm>
              <a:off x="7783269" y="2750761"/>
              <a:ext cx="977488" cy="733116"/>
            </a:xfrm>
            <a:prstGeom prst="rect">
              <a:avLst/>
            </a:prstGeom>
            <a:noFill/>
            <a:ln>
              <a:noFill/>
            </a:ln>
          </p:spPr>
        </p:pic>
        <p:pic>
          <p:nvPicPr>
            <p:cNvPr id="675" name="Google Shape;675;p26"/>
            <p:cNvPicPr preferRelativeResize="0"/>
            <p:nvPr/>
          </p:nvPicPr>
          <p:blipFill rotWithShape="1">
            <a:blip r:embed="rId17">
              <a:alphaModFix/>
            </a:blip>
            <a:srcRect/>
            <a:stretch/>
          </p:blipFill>
          <p:spPr>
            <a:xfrm>
              <a:off x="6209605" y="2770172"/>
              <a:ext cx="564429" cy="797202"/>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0"/>
                                        </p:tgtEl>
                                        <p:attrNameLst>
                                          <p:attrName>style.visibility</p:attrName>
                                        </p:attrNameLst>
                                      </p:cBhvr>
                                      <p:to>
                                        <p:strVal val="visible"/>
                                      </p:to>
                                    </p:set>
                                    <p:animEffect transition="in" filter="fade">
                                      <p:cBhvr>
                                        <p:cTn id="7" dur="1000"/>
                                        <p:tgtEl>
                                          <p:spTgt spid="6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5"/>
                                        </p:tgtEl>
                                        <p:attrNameLst>
                                          <p:attrName>style.visibility</p:attrName>
                                        </p:attrNameLst>
                                      </p:cBhvr>
                                      <p:to>
                                        <p:strVal val="visible"/>
                                      </p:to>
                                    </p:set>
                                    <p:animEffect transition="in" filter="fade">
                                      <p:cBhvr>
                                        <p:cTn id="12" dur="1822"/>
                                        <p:tgtEl>
                                          <p:spTgt spid="63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72"/>
                                        </p:tgtEl>
                                        <p:attrNameLst>
                                          <p:attrName>style.visibility</p:attrName>
                                        </p:attrNameLst>
                                      </p:cBhvr>
                                      <p:to>
                                        <p:strVal val="visible"/>
                                      </p:to>
                                    </p:set>
                                    <p:anim calcmode="lin" valueType="num">
                                      <p:cBhvr additive="base">
                                        <p:cTn id="17" dur="500"/>
                                        <p:tgtEl>
                                          <p:spTgt spid="67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663"/>
                                        </p:tgtEl>
                                        <p:attrNameLst>
                                          <p:attrName>style.visibility</p:attrName>
                                        </p:attrNameLst>
                                      </p:cBhvr>
                                      <p:to>
                                        <p:strVal val="visible"/>
                                      </p:to>
                                    </p:set>
                                    <p:anim calcmode="lin" valueType="num">
                                      <p:cBhvr additive="base">
                                        <p:cTn id="22" dur="500"/>
                                        <p:tgtEl>
                                          <p:spTgt spid="663"/>
                                        </p:tgtEl>
                                        <p:attrNameLst>
                                          <p:attrName>ppt_w</p:attrName>
                                        </p:attrNameLst>
                                      </p:cBhvr>
                                      <p:tavLst>
                                        <p:tav tm="0">
                                          <p:val>
                                            <p:strVal val="0"/>
                                          </p:val>
                                        </p:tav>
                                        <p:tav tm="100000">
                                          <p:val>
                                            <p:strVal val="#ppt_w"/>
                                          </p:val>
                                        </p:tav>
                                      </p:tavLst>
                                    </p:anim>
                                    <p:anim calcmode="lin" valueType="num">
                                      <p:cBhvr additive="base">
                                        <p:cTn id="23" dur="500"/>
                                        <p:tgtEl>
                                          <p:spTgt spid="663"/>
                                        </p:tgtEl>
                                        <p:attrNameLst>
                                          <p:attrName>ppt_h</p:attrName>
                                        </p:attrNameLst>
                                      </p:cBhvr>
                                      <p:tavLst>
                                        <p:tav tm="0">
                                          <p:val>
                                            <p:str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64"/>
                                        </p:tgtEl>
                                        <p:attrNameLst>
                                          <p:attrName>style.visibility</p:attrName>
                                        </p:attrNameLst>
                                      </p:cBhvr>
                                      <p:to>
                                        <p:strVal val="visible"/>
                                      </p:to>
                                    </p:set>
                                    <p:animEffect transition="in" filter="fade">
                                      <p:cBhvr>
                                        <p:cTn id="28" dur="500"/>
                                        <p:tgtEl>
                                          <p:spTgt spid="66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69"/>
                                        </p:tgtEl>
                                        <p:attrNameLst>
                                          <p:attrName>style.visibility</p:attrName>
                                        </p:attrNameLst>
                                      </p:cBhvr>
                                      <p:to>
                                        <p:strVal val="visible"/>
                                      </p:to>
                                    </p:set>
                                    <p:animEffect transition="in" filter="fade">
                                      <p:cBhvr>
                                        <p:cTn id="33" dur="2000"/>
                                        <p:tgtEl>
                                          <p:spTgt spid="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679"/>
        <p:cNvGrpSpPr/>
        <p:nvPr/>
      </p:nvGrpSpPr>
      <p:grpSpPr>
        <a:xfrm>
          <a:off x="0" y="0"/>
          <a:ext cx="0" cy="0"/>
          <a:chOff x="0" y="0"/>
          <a:chExt cx="0" cy="0"/>
        </a:xfrm>
      </p:grpSpPr>
      <p:sp>
        <p:nvSpPr>
          <p:cNvPr id="680" name="Google Shape;680;p27"/>
          <p:cNvSpPr txBox="1">
            <a:spLocks noGrp="1"/>
          </p:cNvSpPr>
          <p:nvPr>
            <p:ph type="title" idx="4294967295"/>
          </p:nvPr>
        </p:nvSpPr>
        <p:spPr>
          <a:xfrm>
            <a:off x="0" y="0"/>
            <a:ext cx="9144000" cy="1154113"/>
          </a:xfrm>
          <a:prstGeom prst="rect">
            <a:avLst/>
          </a:prstGeom>
          <a:gradFill>
            <a:gsLst>
              <a:gs pos="0">
                <a:srgbClr val="F08B54"/>
              </a:gs>
              <a:gs pos="50000">
                <a:srgbClr val="F67A26"/>
              </a:gs>
              <a:gs pos="100000">
                <a:srgbClr val="E36A18"/>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Calibri"/>
              <a:buNone/>
            </a:pPr>
            <a:r>
              <a:rPr lang="en-US">
                <a:solidFill>
                  <a:schemeClr val="dk1"/>
                </a:solidFill>
                <a:latin typeface="Calibri"/>
                <a:ea typeface="Calibri"/>
                <a:cs typeface="Calibri"/>
                <a:sym typeface="Calibri"/>
              </a:rPr>
              <a:t>Taller para habilitar una pastoral con el adulto mayor </a:t>
            </a:r>
            <a:endParaRPr>
              <a:solidFill>
                <a:schemeClr val="dk1"/>
              </a:solidFill>
            </a:endParaRPr>
          </a:p>
        </p:txBody>
      </p:sp>
      <p:graphicFrame>
        <p:nvGraphicFramePr>
          <p:cNvPr id="681" name="Google Shape;681;p27"/>
          <p:cNvGraphicFramePr/>
          <p:nvPr/>
        </p:nvGraphicFramePr>
        <p:xfrm>
          <a:off x="251520" y="1383273"/>
          <a:ext cx="3312368" cy="4673004"/>
        </p:xfrm>
        <a:graphic>
          <a:graphicData uri="http://schemas.openxmlformats.org/presentationml/2006/ole">
            <mc:AlternateContent xmlns:mc="http://schemas.openxmlformats.org/markup-compatibility/2006">
              <mc:Choice xmlns:v="urn:schemas-microsoft-com:vml" Requires="v">
                <p:oleObj r:id="rId3" imgW="3312368" imgH="4673004" progId="Acrobat.Document.DC">
                  <p:embed/>
                </p:oleObj>
              </mc:Choice>
              <mc:Fallback>
                <p:oleObj r:id="rId3" imgW="3312368" imgH="4673004" progId="Acrobat.Document.DC">
                  <p:embed/>
                  <p:pic>
                    <p:nvPicPr>
                      <p:cNvPr id="681" name="Google Shape;681;p27"/>
                      <p:cNvPicPr preferRelativeResize="0"/>
                      <p:nvPr/>
                    </p:nvPicPr>
                    <p:blipFill rotWithShape="1">
                      <a:blip r:embed="rId4">
                        <a:alphaModFix/>
                      </a:blip>
                      <a:srcRect/>
                      <a:stretch/>
                    </p:blipFill>
                    <p:spPr>
                      <a:xfrm>
                        <a:off x="251520" y="1383273"/>
                        <a:ext cx="3312368" cy="4673004"/>
                      </a:xfrm>
                      <a:prstGeom prst="rect">
                        <a:avLst/>
                      </a:prstGeom>
                      <a:noFill/>
                      <a:ln>
                        <a:noFill/>
                      </a:ln>
                    </p:spPr>
                  </p:pic>
                </p:oleObj>
              </mc:Fallback>
            </mc:AlternateContent>
          </a:graphicData>
        </a:graphic>
      </p:graphicFrame>
      <p:sp>
        <p:nvSpPr>
          <p:cNvPr id="682" name="Google Shape;682;p27"/>
          <p:cNvSpPr/>
          <p:nvPr/>
        </p:nvSpPr>
        <p:spPr>
          <a:xfrm>
            <a:off x="3741968" y="1410157"/>
            <a:ext cx="5256584" cy="1015663"/>
          </a:xfrm>
          <a:prstGeom prst="rect">
            <a:avLst/>
          </a:prstGeom>
          <a:solidFill>
            <a:schemeClr val="accent4"/>
          </a:solidFill>
          <a:ln w="12700" cap="flat" cmpd="sng">
            <a:solidFill>
              <a:srgbClr val="FFC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Tema 1</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Modelo pastoral propio de la adultez desde la DDPAM. </a:t>
            </a:r>
            <a:endParaRPr/>
          </a:p>
        </p:txBody>
      </p:sp>
      <p:sp>
        <p:nvSpPr>
          <p:cNvPr id="683" name="Google Shape;683;p27"/>
          <p:cNvSpPr/>
          <p:nvPr/>
        </p:nvSpPr>
        <p:spPr>
          <a:xfrm>
            <a:off x="3741968" y="2589532"/>
            <a:ext cx="5256584" cy="1015663"/>
          </a:xfrm>
          <a:prstGeom prst="rect">
            <a:avLst/>
          </a:prstGeom>
          <a:solidFill>
            <a:srgbClr val="FEE599"/>
          </a:solidFill>
          <a:ln w="9525" cap="flat" cmpd="sng">
            <a:solidFill>
              <a:srgbClr val="FEE59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Tema 2</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La dimensión diocesana de del adulto mayor en Guadalajara. </a:t>
            </a:r>
            <a:endParaRPr/>
          </a:p>
        </p:txBody>
      </p:sp>
      <p:sp>
        <p:nvSpPr>
          <p:cNvPr id="684" name="Google Shape;684;p27"/>
          <p:cNvSpPr/>
          <p:nvPr/>
        </p:nvSpPr>
        <p:spPr>
          <a:xfrm>
            <a:off x="3741968" y="3768907"/>
            <a:ext cx="5256584" cy="707886"/>
          </a:xfrm>
          <a:prstGeom prst="rect">
            <a:avLst/>
          </a:prstGeom>
          <a:solidFill>
            <a:srgbClr val="BF9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Tema 3</a:t>
            </a:r>
            <a:endParaRPr sz="2000">
              <a:solidFill>
                <a:schemeClr val="dk1"/>
              </a:solidFill>
              <a:latin typeface="Calibri"/>
              <a:ea typeface="Calibri"/>
              <a:cs typeface="Calibri"/>
              <a:sym typeface="Calibri"/>
            </a:endParaRPr>
          </a:p>
          <a:p>
            <a:pPr marL="0" marR="0" lvl="0" indent="0" algn="ctr" rtl="0">
              <a:spcBef>
                <a:spcPts val="0"/>
              </a:spcBef>
              <a:spcAft>
                <a:spcPts val="0"/>
              </a:spcAft>
              <a:buNone/>
            </a:pPr>
            <a:r>
              <a:rPr lang="en-US" sz="2000">
                <a:solidFill>
                  <a:schemeClr val="dk1"/>
                </a:solidFill>
                <a:latin typeface="Calibri"/>
                <a:ea typeface="Calibri"/>
                <a:cs typeface="Calibri"/>
                <a:sym typeface="Calibri"/>
              </a:rPr>
              <a:t>Grupos parroquiales de adultos mayores.</a:t>
            </a:r>
            <a:endParaRPr/>
          </a:p>
        </p:txBody>
      </p:sp>
      <p:sp>
        <p:nvSpPr>
          <p:cNvPr id="685" name="Google Shape;685;p27"/>
          <p:cNvSpPr/>
          <p:nvPr/>
        </p:nvSpPr>
        <p:spPr>
          <a:xfrm>
            <a:off x="3741968" y="4640505"/>
            <a:ext cx="5256584" cy="1015663"/>
          </a:xfrm>
          <a:prstGeom prst="rect">
            <a:avLst/>
          </a:prstGeom>
          <a:solidFill>
            <a:srgbClr val="F4B08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Tema 4</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r>
              <a:rPr lang="en-US" sz="2000">
                <a:solidFill>
                  <a:schemeClr val="dk1"/>
                </a:solidFill>
                <a:latin typeface="Calibri"/>
                <a:ea typeface="Calibri"/>
                <a:cs typeface="Calibri"/>
                <a:sym typeface="Calibri"/>
              </a:rPr>
              <a:t>La andragogía, el método propio para una pastoral del adulto mayor </a:t>
            </a:r>
            <a:endParaRPr/>
          </a:p>
        </p:txBody>
      </p:sp>
      <p:sp>
        <p:nvSpPr>
          <p:cNvPr id="686" name="Google Shape;686;p27"/>
          <p:cNvSpPr/>
          <p:nvPr/>
        </p:nvSpPr>
        <p:spPr>
          <a:xfrm>
            <a:off x="3741968" y="5877272"/>
            <a:ext cx="5366536" cy="707886"/>
          </a:xfrm>
          <a:prstGeom prst="rect">
            <a:avLst/>
          </a:prstGeom>
          <a:solidFill>
            <a:srgbClr val="FBE4D4"/>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err="1">
                <a:solidFill>
                  <a:schemeClr val="dk1"/>
                </a:solidFill>
                <a:latin typeface="Calibri"/>
                <a:ea typeface="Calibri"/>
                <a:cs typeface="Calibri"/>
                <a:sym typeface="Calibri"/>
              </a:rPr>
              <a:t>Diseño</a:t>
            </a:r>
            <a:r>
              <a:rPr lang="en-US" sz="2000" dirty="0">
                <a:solidFill>
                  <a:schemeClr val="dk1"/>
                </a:solidFill>
                <a:latin typeface="Calibri"/>
                <a:ea typeface="Calibri"/>
                <a:cs typeface="Calibri"/>
                <a:sym typeface="Calibri"/>
              </a:rPr>
              <a:t> del plan </a:t>
            </a:r>
            <a:r>
              <a:rPr lang="en-US" sz="2000" dirty="0" err="1">
                <a:solidFill>
                  <a:schemeClr val="dk1"/>
                </a:solidFill>
                <a:latin typeface="Calibri"/>
                <a:ea typeface="Calibri"/>
                <a:cs typeface="Calibri"/>
                <a:sym typeface="Calibri"/>
              </a:rPr>
              <a:t>grupal</a:t>
            </a:r>
            <a:r>
              <a:rPr lang="en-US" sz="2000" dirty="0">
                <a:solidFill>
                  <a:schemeClr val="dk1"/>
                </a:solidFill>
                <a:latin typeface="Calibri"/>
                <a:ea typeface="Calibri"/>
                <a:cs typeface="Calibri"/>
                <a:sym typeface="Calibri"/>
              </a:rPr>
              <a:t>. </a:t>
            </a:r>
            <a:endParaRPr dirty="0"/>
          </a:p>
          <a:p>
            <a:pPr marL="0" marR="0" lvl="0" indent="0" algn="l" rtl="0">
              <a:spcBef>
                <a:spcPts val="0"/>
              </a:spcBef>
              <a:spcAft>
                <a:spcPts val="0"/>
              </a:spcAft>
              <a:buNone/>
            </a:pPr>
            <a:r>
              <a:rPr lang="en-US" sz="2000" dirty="0">
                <a:solidFill>
                  <a:schemeClr val="dk1"/>
                </a:solidFill>
                <a:latin typeface="Calibri"/>
                <a:ea typeface="Calibri"/>
                <a:cs typeface="Calibri"/>
                <a:sym typeface="Calibri"/>
              </a:rPr>
              <a:t>Retiro “El </a:t>
            </a:r>
            <a:r>
              <a:rPr lang="en-US" sz="2000" dirty="0" err="1">
                <a:solidFill>
                  <a:schemeClr val="dk1"/>
                </a:solidFill>
                <a:latin typeface="Calibri"/>
                <a:ea typeface="Calibri"/>
                <a:cs typeface="Calibri"/>
                <a:sym typeface="Calibri"/>
              </a:rPr>
              <a:t>tiempo</a:t>
            </a:r>
            <a:r>
              <a:rPr lang="en-US" sz="2000" dirty="0">
                <a:solidFill>
                  <a:schemeClr val="dk1"/>
                </a:solidFill>
                <a:latin typeface="Calibri"/>
                <a:ea typeface="Calibri"/>
                <a:cs typeface="Calibri"/>
                <a:sym typeface="Calibri"/>
              </a:rPr>
              <a:t> de Dios y del hombre”</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28"/>
          <p:cNvSpPr/>
          <p:nvPr/>
        </p:nvSpPr>
        <p:spPr>
          <a:xfrm>
            <a:off x="1258753" y="311917"/>
            <a:ext cx="5673926" cy="523220"/>
          </a:xfrm>
          <a:prstGeom prst="rect">
            <a:avLst/>
          </a:prstGeom>
          <a:gradFill>
            <a:gsLst>
              <a:gs pos="0">
                <a:srgbClr val="B0500F"/>
              </a:gs>
              <a:gs pos="48000">
                <a:srgbClr val="ED8037"/>
              </a:gs>
              <a:gs pos="100000">
                <a:srgbClr val="F4B081"/>
              </a:gs>
            </a:gsLst>
            <a:lin ang="16200000" scaled="0"/>
          </a:gra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lt1"/>
                </a:solidFill>
                <a:latin typeface="Calibri"/>
                <a:ea typeface="Calibri"/>
                <a:cs typeface="Calibri"/>
                <a:sym typeface="Calibri"/>
              </a:rPr>
              <a:t>Retos de la pastoral del adulto mayor </a:t>
            </a:r>
            <a:endParaRPr sz="2800">
              <a:solidFill>
                <a:schemeClr val="lt1"/>
              </a:solidFill>
              <a:latin typeface="Calibri"/>
              <a:ea typeface="Calibri"/>
              <a:cs typeface="Calibri"/>
              <a:sym typeface="Calibri"/>
            </a:endParaRPr>
          </a:p>
        </p:txBody>
      </p:sp>
      <p:pic>
        <p:nvPicPr>
          <p:cNvPr id="692" name="Google Shape;692;p28"/>
          <p:cNvPicPr preferRelativeResize="0"/>
          <p:nvPr/>
        </p:nvPicPr>
        <p:blipFill rotWithShape="1">
          <a:blip r:embed="rId3">
            <a:alphaModFix/>
          </a:blip>
          <a:srcRect/>
          <a:stretch/>
        </p:blipFill>
        <p:spPr>
          <a:xfrm>
            <a:off x="4245836" y="5541301"/>
            <a:ext cx="1103472" cy="1005927"/>
          </a:xfrm>
          <a:prstGeom prst="rect">
            <a:avLst/>
          </a:prstGeom>
          <a:noFill/>
          <a:ln>
            <a:noFill/>
          </a:ln>
        </p:spPr>
      </p:pic>
      <p:pic>
        <p:nvPicPr>
          <p:cNvPr id="693" name="Google Shape;693;p28"/>
          <p:cNvPicPr preferRelativeResize="0"/>
          <p:nvPr/>
        </p:nvPicPr>
        <p:blipFill rotWithShape="1">
          <a:blip r:embed="rId4">
            <a:alphaModFix/>
          </a:blip>
          <a:srcRect/>
          <a:stretch/>
        </p:blipFill>
        <p:spPr>
          <a:xfrm>
            <a:off x="166906" y="199866"/>
            <a:ext cx="948710" cy="1636099"/>
          </a:xfrm>
          <a:prstGeom prst="rect">
            <a:avLst/>
          </a:prstGeom>
          <a:noFill/>
          <a:ln>
            <a:noFill/>
          </a:ln>
        </p:spPr>
      </p:pic>
      <p:sp>
        <p:nvSpPr>
          <p:cNvPr id="694" name="Google Shape;694;p28"/>
          <p:cNvSpPr txBox="1"/>
          <p:nvPr/>
        </p:nvSpPr>
        <p:spPr>
          <a:xfrm>
            <a:off x="323528" y="6172797"/>
            <a:ext cx="40875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Pbro. Ramiro Magallanes Hidalgo</a:t>
            </a:r>
            <a:endParaRPr sz="1800">
              <a:solidFill>
                <a:schemeClr val="dk1"/>
              </a:solidFill>
              <a:latin typeface="Calibri"/>
              <a:ea typeface="Calibri"/>
              <a:cs typeface="Calibri"/>
              <a:sym typeface="Calibri"/>
            </a:endParaRPr>
          </a:p>
        </p:txBody>
      </p:sp>
      <p:sp>
        <p:nvSpPr>
          <p:cNvPr id="695" name="Google Shape;695;p28"/>
          <p:cNvSpPr/>
          <p:nvPr/>
        </p:nvSpPr>
        <p:spPr>
          <a:xfrm>
            <a:off x="151205" y="2137082"/>
            <a:ext cx="1325259" cy="3152669"/>
          </a:xfrm>
          <a:prstGeom prst="rect">
            <a:avLst/>
          </a:prstGeom>
          <a:gradFill>
            <a:gsLst>
              <a:gs pos="0">
                <a:srgbClr val="4B732F"/>
              </a:gs>
              <a:gs pos="48000">
                <a:srgbClr val="73B148"/>
              </a:gs>
              <a:gs pos="100000">
                <a:srgbClr val="A8D08C"/>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Establecer la Pastoral del adulto mayor como una necesidad emergente en todas las iglesias particulares de México.</a:t>
            </a:r>
            <a:endParaRPr sz="1800">
              <a:solidFill>
                <a:schemeClr val="dk1"/>
              </a:solidFill>
              <a:latin typeface="Calibri"/>
              <a:ea typeface="Calibri"/>
              <a:cs typeface="Calibri"/>
              <a:sym typeface="Calibri"/>
            </a:endParaRPr>
          </a:p>
        </p:txBody>
      </p:sp>
      <p:sp>
        <p:nvSpPr>
          <p:cNvPr id="696" name="Google Shape;696;p28"/>
          <p:cNvSpPr/>
          <p:nvPr/>
        </p:nvSpPr>
        <p:spPr>
          <a:xfrm>
            <a:off x="2788695" y="1763376"/>
            <a:ext cx="1196477" cy="3510351"/>
          </a:xfrm>
          <a:prstGeom prst="rect">
            <a:avLst/>
          </a:prstGeom>
          <a:gradFill>
            <a:gsLst>
              <a:gs pos="0">
                <a:srgbClr val="B0500F"/>
              </a:gs>
              <a:gs pos="48000">
                <a:srgbClr val="ED8037"/>
              </a:gs>
              <a:gs pos="100000">
                <a:srgbClr val="F4B08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Tener enfoque desde que área se atiende y se acompaña la pastoral especifica del adulto mayor</a:t>
            </a:r>
            <a:r>
              <a:rPr lang="en-US" sz="1800">
                <a:solidFill>
                  <a:schemeClr val="lt1"/>
                </a:solidFill>
                <a:latin typeface="Calibri"/>
                <a:ea typeface="Calibri"/>
                <a:cs typeface="Calibri"/>
                <a:sym typeface="Calibri"/>
              </a:rPr>
              <a:t>.</a:t>
            </a:r>
            <a:endParaRPr/>
          </a:p>
        </p:txBody>
      </p:sp>
      <p:sp>
        <p:nvSpPr>
          <p:cNvPr id="697" name="Google Shape;697;p28"/>
          <p:cNvSpPr/>
          <p:nvPr/>
        </p:nvSpPr>
        <p:spPr>
          <a:xfrm>
            <a:off x="1537948" y="1835966"/>
            <a:ext cx="1155976" cy="3456190"/>
          </a:xfrm>
          <a:prstGeom prst="rect">
            <a:avLst/>
          </a:prstGeom>
          <a:gradFill>
            <a:gsLst>
              <a:gs pos="0">
                <a:srgbClr val="AA8000"/>
              </a:gs>
              <a:gs pos="48000">
                <a:srgbClr val="FFC107"/>
              </a:gs>
              <a:gs pos="100000">
                <a:srgbClr val="FFD966"/>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Pasar de un conjunto de pastorales  a una pastoral de conjunto</a:t>
            </a:r>
            <a:r>
              <a:rPr lang="en-US" sz="1800">
                <a:solidFill>
                  <a:schemeClr val="lt1"/>
                </a:solidFill>
                <a:latin typeface="Calibri"/>
                <a:ea typeface="Calibri"/>
                <a:cs typeface="Calibri"/>
                <a:sym typeface="Calibri"/>
              </a:rPr>
              <a:t>.</a:t>
            </a:r>
            <a:endParaRPr sz="1800">
              <a:solidFill>
                <a:schemeClr val="lt1"/>
              </a:solidFill>
              <a:latin typeface="Calibri"/>
              <a:ea typeface="Calibri"/>
              <a:cs typeface="Calibri"/>
              <a:sym typeface="Calibri"/>
            </a:endParaRPr>
          </a:p>
        </p:txBody>
      </p:sp>
      <p:sp>
        <p:nvSpPr>
          <p:cNvPr id="698" name="Google Shape;698;p28"/>
          <p:cNvSpPr/>
          <p:nvPr/>
        </p:nvSpPr>
        <p:spPr>
          <a:xfrm>
            <a:off x="4095716" y="1553889"/>
            <a:ext cx="1219984" cy="3735862"/>
          </a:xfrm>
          <a:prstGeom prst="rect">
            <a:avLst/>
          </a:prstGeom>
          <a:gradFill>
            <a:gsLst>
              <a:gs pos="0">
                <a:srgbClr val="4B732F"/>
              </a:gs>
              <a:gs pos="48000">
                <a:srgbClr val="73B148"/>
              </a:gs>
              <a:gs pos="100000">
                <a:srgbClr val="A8D08C"/>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Conocer los desafíos culturales en torno al adulto mayor, exige un agente cualificado.</a:t>
            </a:r>
            <a:endParaRPr sz="1800">
              <a:solidFill>
                <a:schemeClr val="dk1"/>
              </a:solidFill>
              <a:latin typeface="Calibri"/>
              <a:ea typeface="Calibri"/>
              <a:cs typeface="Calibri"/>
              <a:sym typeface="Calibri"/>
            </a:endParaRPr>
          </a:p>
        </p:txBody>
      </p:sp>
      <p:sp>
        <p:nvSpPr>
          <p:cNvPr id="699" name="Google Shape;699;p28"/>
          <p:cNvSpPr/>
          <p:nvPr/>
        </p:nvSpPr>
        <p:spPr>
          <a:xfrm>
            <a:off x="5387784" y="1104038"/>
            <a:ext cx="1128432" cy="4185713"/>
          </a:xfrm>
          <a:prstGeom prst="rect">
            <a:avLst/>
          </a:prstGeom>
          <a:gradFill>
            <a:gsLst>
              <a:gs pos="0">
                <a:srgbClr val="B0500F"/>
              </a:gs>
              <a:gs pos="48000">
                <a:srgbClr val="ED8037"/>
              </a:gs>
              <a:gs pos="100000">
                <a:srgbClr val="F4B08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Lograr una  la pastoral intergeneracional.</a:t>
            </a:r>
            <a:endParaRPr sz="1800">
              <a:solidFill>
                <a:schemeClr val="dk1"/>
              </a:solidFill>
              <a:latin typeface="Calibri"/>
              <a:ea typeface="Calibri"/>
              <a:cs typeface="Calibri"/>
              <a:sym typeface="Calibri"/>
            </a:endParaRPr>
          </a:p>
        </p:txBody>
      </p:sp>
      <p:sp>
        <p:nvSpPr>
          <p:cNvPr id="700" name="Google Shape;700;p28"/>
          <p:cNvSpPr/>
          <p:nvPr/>
        </p:nvSpPr>
        <p:spPr>
          <a:xfrm>
            <a:off x="6591768" y="908720"/>
            <a:ext cx="1076576" cy="4388381"/>
          </a:xfrm>
          <a:prstGeom prst="rect">
            <a:avLst/>
          </a:prstGeom>
          <a:gradFill>
            <a:gsLst>
              <a:gs pos="0">
                <a:srgbClr val="FFC647"/>
              </a:gs>
              <a:gs pos="50000">
                <a:srgbClr val="FFC600"/>
              </a:gs>
              <a:gs pos="100000">
                <a:srgbClr val="E3B400"/>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La infantilización y e romanticismo pastoral.</a:t>
            </a:r>
            <a:endParaRPr sz="1800">
              <a:solidFill>
                <a:schemeClr val="dk1"/>
              </a:solidFill>
              <a:latin typeface="Calibri"/>
              <a:ea typeface="Calibri"/>
              <a:cs typeface="Calibri"/>
              <a:sym typeface="Calibri"/>
            </a:endParaRPr>
          </a:p>
        </p:txBody>
      </p:sp>
      <p:sp>
        <p:nvSpPr>
          <p:cNvPr id="701" name="Google Shape;701;p28"/>
          <p:cNvSpPr/>
          <p:nvPr/>
        </p:nvSpPr>
        <p:spPr>
          <a:xfrm>
            <a:off x="7755900" y="312911"/>
            <a:ext cx="1291248" cy="4976840"/>
          </a:xfrm>
          <a:prstGeom prst="rect">
            <a:avLst/>
          </a:prstGeom>
          <a:gradFill>
            <a:gsLst>
              <a:gs pos="0">
                <a:srgbClr val="7FB75F"/>
              </a:gs>
              <a:gs pos="50000">
                <a:srgbClr val="6EB141"/>
              </a:gs>
              <a:gs pos="100000">
                <a:srgbClr val="5FA134"/>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Despertar el rol de la familia en la atención, el cuidado y el acompañamiento de esta etapa de la vida.</a:t>
            </a: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29"/>
          <p:cNvSpPr txBox="1"/>
          <p:nvPr/>
        </p:nvSpPr>
        <p:spPr>
          <a:xfrm>
            <a:off x="548640" y="4869104"/>
            <a:ext cx="8515350"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dirty="0">
                <a:solidFill>
                  <a:schemeClr val="accent2"/>
                </a:solidFill>
                <a:latin typeface="Arial"/>
                <a:ea typeface="Arial"/>
                <a:cs typeface="Arial"/>
                <a:sym typeface="Arial"/>
              </a:rPr>
              <a:t>Por </a:t>
            </a:r>
            <a:r>
              <a:rPr lang="en-US" sz="5400" b="1" dirty="0" err="1">
                <a:solidFill>
                  <a:schemeClr val="accent2"/>
                </a:solidFill>
                <a:latin typeface="Arial"/>
                <a:ea typeface="Arial"/>
                <a:cs typeface="Arial"/>
                <a:sym typeface="Arial"/>
              </a:rPr>
              <a:t>su</a:t>
            </a:r>
            <a:r>
              <a:rPr lang="en-US" sz="5400" b="1" dirty="0">
                <a:solidFill>
                  <a:schemeClr val="accent2"/>
                </a:solidFill>
                <a:latin typeface="Arial"/>
                <a:ea typeface="Arial"/>
                <a:cs typeface="Arial"/>
                <a:sym typeface="Arial"/>
              </a:rPr>
              <a:t> </a:t>
            </a:r>
            <a:r>
              <a:rPr lang="en-US" sz="5400" b="1" dirty="0" err="1">
                <a:solidFill>
                  <a:schemeClr val="accent2"/>
                </a:solidFill>
                <a:latin typeface="Arial"/>
                <a:ea typeface="Arial"/>
                <a:cs typeface="Arial"/>
                <a:sym typeface="Arial"/>
              </a:rPr>
              <a:t>atención</a:t>
            </a:r>
            <a:r>
              <a:rPr lang="en-US" sz="5400" b="1" dirty="0">
                <a:solidFill>
                  <a:schemeClr val="accent2"/>
                </a:solidFill>
                <a:latin typeface="Arial"/>
                <a:ea typeface="Arial"/>
                <a:cs typeface="Arial"/>
                <a:sym typeface="Arial"/>
              </a:rPr>
              <a:t>, gracias  </a:t>
            </a:r>
            <a:endParaRPr sz="5400" b="1" dirty="0">
              <a:solidFill>
                <a:schemeClr val="accent2"/>
              </a:solidFill>
              <a:latin typeface="Arial"/>
              <a:ea typeface="Arial"/>
              <a:cs typeface="Arial"/>
              <a:sym typeface="Arial"/>
            </a:endParaRPr>
          </a:p>
        </p:txBody>
      </p:sp>
      <p:pic>
        <p:nvPicPr>
          <p:cNvPr id="707" name="Google Shape;707;p29"/>
          <p:cNvPicPr preferRelativeResize="0"/>
          <p:nvPr/>
        </p:nvPicPr>
        <p:blipFill rotWithShape="1">
          <a:blip r:embed="rId3">
            <a:alphaModFix/>
          </a:blip>
          <a:srcRect/>
          <a:stretch/>
        </p:blipFill>
        <p:spPr>
          <a:xfrm>
            <a:off x="2500518" y="620688"/>
            <a:ext cx="4407550" cy="4031246"/>
          </a:xfrm>
          <a:prstGeom prst="rect">
            <a:avLst/>
          </a:prstGeom>
          <a:noFill/>
          <a:ln>
            <a:noFill/>
          </a:ln>
        </p:spPr>
      </p:pic>
      <p:sp>
        <p:nvSpPr>
          <p:cNvPr id="708" name="Google Shape;708;p29"/>
          <p:cNvSpPr txBox="1"/>
          <p:nvPr/>
        </p:nvSpPr>
        <p:spPr>
          <a:xfrm>
            <a:off x="323528" y="6172797"/>
            <a:ext cx="40875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Pbro. Ramiro Magallanes Hidalgo</a:t>
            </a: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6"/>
                                        </p:tgtEl>
                                        <p:attrNameLst>
                                          <p:attrName>style.visibility</p:attrName>
                                        </p:attrNameLst>
                                      </p:cBhvr>
                                      <p:to>
                                        <p:strVal val="visible"/>
                                      </p:to>
                                    </p:set>
                                    <p:anim calcmode="lin" valueType="num">
                                      <p:cBhvr additive="base">
                                        <p:cTn id="7" dur="500"/>
                                        <p:tgtEl>
                                          <p:spTgt spid="706"/>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707"/>
                                        </p:tgtEl>
                                        <p:attrNameLst>
                                          <p:attrName>style.visibility</p:attrName>
                                        </p:attrNameLst>
                                      </p:cBhvr>
                                      <p:to>
                                        <p:strVal val="visible"/>
                                      </p:to>
                                    </p:set>
                                    <p:anim calcmode="lin" valueType="num">
                                      <p:cBhvr additive="base">
                                        <p:cTn id="12" dur="500"/>
                                        <p:tgtEl>
                                          <p:spTgt spid="707"/>
                                        </p:tgtEl>
                                        <p:attrNameLst>
                                          <p:attrName>ppt_w</p:attrName>
                                        </p:attrNameLst>
                                      </p:cBhvr>
                                      <p:tavLst>
                                        <p:tav tm="0">
                                          <p:val>
                                            <p:strVal val="0"/>
                                          </p:val>
                                        </p:tav>
                                        <p:tav tm="100000">
                                          <p:val>
                                            <p:strVal val="#ppt_w"/>
                                          </p:val>
                                        </p:tav>
                                      </p:tavLst>
                                    </p:anim>
                                    <p:anim calcmode="lin" valueType="num">
                                      <p:cBhvr additive="base">
                                        <p:cTn id="13" dur="500"/>
                                        <p:tgtEl>
                                          <p:spTgt spid="707"/>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2134</Words>
  <Application>Microsoft Office PowerPoint</Application>
  <PresentationFormat>Presentación en pantalla (4:3)</PresentationFormat>
  <Paragraphs>273</Paragraphs>
  <Slides>29</Slides>
  <Notes>29</Notes>
  <HiddenSlides>2</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29</vt:i4>
      </vt:variant>
    </vt:vector>
  </HeadingPairs>
  <TitlesOfParts>
    <vt:vector size="35" baseType="lpstr">
      <vt:lpstr>Libre Baskerville</vt:lpstr>
      <vt:lpstr>Arial</vt:lpstr>
      <vt:lpstr>Calibri</vt:lpstr>
      <vt:lpstr>Teko</vt:lpstr>
      <vt:lpstr>Tema de Office</vt:lpstr>
      <vt:lpstr>Adobe Acrobat Document</vt:lpstr>
      <vt:lpstr>Presentación de PowerPoint</vt:lpstr>
      <vt:lpstr>Atención y acompañamiento a Adultos Mayores </vt:lpstr>
      <vt:lpstr>Objetivo </vt:lpstr>
      <vt:lpstr>Presentación de PowerPoint</vt:lpstr>
      <vt:lpstr>Presentación de PowerPoint</vt:lpstr>
      <vt:lpstr>Presentación de PowerPoint</vt:lpstr>
      <vt:lpstr>La pastoral del adulto mayor, prioridad emergente </vt:lpstr>
      <vt:lpstr>Presentación de PowerPoint</vt:lpstr>
      <vt:lpstr>Presentación de PowerPoint</vt:lpstr>
      <vt:lpstr>Elementos pastorales en el horizonte de la acción pastoral específica con el adulto mayor.  </vt:lpstr>
      <vt:lpstr>Presentación de PowerPoint</vt:lpstr>
      <vt:lpstr>Presentación de PowerPoint</vt:lpstr>
      <vt:lpstr>Presentación de PowerPoint</vt:lpstr>
      <vt:lpstr>Presentación de PowerPoint</vt:lpstr>
      <vt:lpstr>Enfoque pastoral  desde el II Sínodo diocesano  de Guadalajara (1989-1995)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Taller para habilitar una pastoral con el adulto mayor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ExpeUEW7</dc:creator>
  <cp:lastModifiedBy>Felipe Hernandez</cp:lastModifiedBy>
  <cp:revision>1</cp:revision>
  <dcterms:created xsi:type="dcterms:W3CDTF">2024-10-02T13:05:10Z</dcterms:created>
  <dcterms:modified xsi:type="dcterms:W3CDTF">2024-11-09T17:59:45Z</dcterms:modified>
</cp:coreProperties>
</file>