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6"/>
      <p:bold r:id="rId17"/>
      <p:italic r:id="rId18"/>
      <p:boldItalic r:id="rId19"/>
    </p:embeddedFont>
    <p:embeddedFont>
      <p:font typeface="Roboto Slab" pitchFamily="2" charset="0"/>
      <p:regular r:id="rId20"/>
      <p:bold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8DEC899-8ACA-4431-81B5-B999419E3433}">
  <a:tblStyle styleId="{B8DEC899-8ACA-4431-81B5-B999419E343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988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pe Hernandez" userId="74e5bb36199fa878" providerId="LiveId" clId="{B33D277C-6882-4EA6-B15C-0D55338624BC}"/>
    <pc:docChg chg="modSld">
      <pc:chgData name="Felipe Hernandez" userId="74e5bb36199fa878" providerId="LiveId" clId="{B33D277C-6882-4EA6-B15C-0D55338624BC}" dt="2024-11-09T19:53:54.777" v="36" actId="14100"/>
      <pc:docMkLst>
        <pc:docMk/>
      </pc:docMkLst>
      <pc:sldChg chg="modSp mod">
        <pc:chgData name="Felipe Hernandez" userId="74e5bb36199fa878" providerId="LiveId" clId="{B33D277C-6882-4EA6-B15C-0D55338624BC}" dt="2024-11-09T19:53:54.777" v="36" actId="14100"/>
        <pc:sldMkLst>
          <pc:docMk/>
          <pc:sldMk cId="0" sldId="259"/>
        </pc:sldMkLst>
        <pc:spChg chg="mod">
          <ac:chgData name="Felipe Hernandez" userId="74e5bb36199fa878" providerId="LiveId" clId="{B33D277C-6882-4EA6-B15C-0D55338624BC}" dt="2024-11-09T19:53:14.520" v="35" actId="1076"/>
          <ac:spMkLst>
            <pc:docMk/>
            <pc:sldMk cId="0" sldId="259"/>
            <ac:spMk id="86" creationId="{00000000-0000-0000-0000-000000000000}"/>
          </ac:spMkLst>
        </pc:spChg>
        <pc:spChg chg="mod">
          <ac:chgData name="Felipe Hernandez" userId="74e5bb36199fa878" providerId="LiveId" clId="{B33D277C-6882-4EA6-B15C-0D55338624BC}" dt="2024-11-09T19:53:54.777" v="36" actId="14100"/>
          <ac:spMkLst>
            <pc:docMk/>
            <pc:sldMk cId="0" sldId="259"/>
            <ac:spMk id="87" creationId="{00000000-0000-0000-0000-000000000000}"/>
          </ac:spMkLst>
        </pc:spChg>
        <pc:spChg chg="mod">
          <ac:chgData name="Felipe Hernandez" userId="74e5bb36199fa878" providerId="LiveId" clId="{B33D277C-6882-4EA6-B15C-0D55338624BC}" dt="2024-11-09T19:53:01.698" v="33" actId="14100"/>
          <ac:spMkLst>
            <pc:docMk/>
            <pc:sldMk cId="0" sldId="259"/>
            <ac:spMk id="88" creationId="{00000000-0000-0000-0000-000000000000}"/>
          </ac:spMkLst>
        </pc:spChg>
      </pc:sldChg>
      <pc:sldChg chg="modSp mod">
        <pc:chgData name="Felipe Hernandez" userId="74e5bb36199fa878" providerId="LiveId" clId="{B33D277C-6882-4EA6-B15C-0D55338624BC}" dt="2024-11-08T19:49:26.593" v="16" actId="1036"/>
        <pc:sldMkLst>
          <pc:docMk/>
          <pc:sldMk cId="0" sldId="260"/>
        </pc:sldMkLst>
        <pc:graphicFrameChg chg="mod">
          <ac:chgData name="Felipe Hernandez" userId="74e5bb36199fa878" providerId="LiveId" clId="{B33D277C-6882-4EA6-B15C-0D55338624BC}" dt="2024-11-08T19:49:26.593" v="16" actId="1036"/>
          <ac:graphicFrameMkLst>
            <pc:docMk/>
            <pc:sldMk cId="0" sldId="260"/>
            <ac:graphicFrameMk id="93" creationId="{00000000-0000-0000-0000-000000000000}"/>
          </ac:graphicFrameMkLst>
        </pc:graphicFrameChg>
      </pc:sldChg>
      <pc:sldChg chg="modSp mod">
        <pc:chgData name="Felipe Hernandez" userId="74e5bb36199fa878" providerId="LiveId" clId="{B33D277C-6882-4EA6-B15C-0D55338624BC}" dt="2024-11-08T19:49:49.248" v="17" actId="1076"/>
        <pc:sldMkLst>
          <pc:docMk/>
          <pc:sldMk cId="0" sldId="265"/>
        </pc:sldMkLst>
        <pc:spChg chg="mod">
          <ac:chgData name="Felipe Hernandez" userId="74e5bb36199fa878" providerId="LiveId" clId="{B33D277C-6882-4EA6-B15C-0D55338624BC}" dt="2024-11-08T19:49:49.248" v="17" actId="1076"/>
          <ac:spMkLst>
            <pc:docMk/>
            <pc:sldMk cId="0" sldId="265"/>
            <ac:spMk id="13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11ea5287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11ea5287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0d4e6dfab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0d4e6dfab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0d4e6dfab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0d4e6dfab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Familia: Niños y Jóvenes sin límites, Vulnerables a la propuesta delictiva y adictiva, con traumas, lastimados emocionalmente, con poco sentido de amor al prójimo y así mismo, aislamiento en casa por miedo a la sociedad.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Sociedad: Propuesta de rápido alivio (adicciones, delincuencia, consumo rápido en la red), desigualdad social para el acceso a las necesidades, Falta de oportunidades laborales, académicas… diversos traumas, etc.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0d4e6dfab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0d4e6dfab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0eda8cbc3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0eda8cbc3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0eda8cbc3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g30eda8cbc3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0eda8cbc3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0eda8cbc3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0eda8cbc3d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0eda8cbc3d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0d4e6dfab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0d4e6dfab4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0f9c6dde7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0f9c6dde7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12af0eb87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12af0eb87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12af0eb87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12af0eb87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jurogahebpa@gmai.com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ctrTitle"/>
          </p:nvPr>
        </p:nvSpPr>
        <p:spPr>
          <a:xfrm>
            <a:off x="1526975" y="843900"/>
            <a:ext cx="6402600" cy="261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900" b="1"/>
              <a:t>Familias afectadas por la violencia: Propuestas para la construcción de  paz desde la familia.</a:t>
            </a:r>
            <a:endParaRPr sz="29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300"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1"/>
          </p:nvPr>
        </p:nvSpPr>
        <p:spPr>
          <a:xfrm>
            <a:off x="191125" y="31288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900"/>
              <a:t>Mtro. Julio Rodolfo García Herrera. </a:t>
            </a:r>
            <a:endParaRPr sz="1900"/>
          </a:p>
        </p:txBody>
      </p:sp>
      <p:sp>
        <p:nvSpPr>
          <p:cNvPr id="65" name="Google Shape;65;p13"/>
          <p:cNvSpPr txBox="1"/>
          <p:nvPr/>
        </p:nvSpPr>
        <p:spPr>
          <a:xfrm>
            <a:off x="3388825" y="4607725"/>
            <a:ext cx="5322900" cy="3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1"/>
                </a:solidFill>
              </a:rPr>
              <a:t>Guadalajara Jalisco, 08 de noviembre de 2024. 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ctrTitle"/>
          </p:nvPr>
        </p:nvSpPr>
        <p:spPr>
          <a:xfrm>
            <a:off x="1591650" y="1307100"/>
            <a:ext cx="5960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3800">
                <a:solidFill>
                  <a:srgbClr val="FFD966"/>
                </a:solidFill>
              </a:rPr>
              <a:t>“La familia constructora de la cultura de  paz o  violencia”</a:t>
            </a:r>
            <a:endParaRPr sz="7900">
              <a:solidFill>
                <a:srgbClr val="FFD966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>
            <a:off x="709900" y="1152475"/>
            <a:ext cx="8122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5100">
                <a:solidFill>
                  <a:srgbClr val="FFD966"/>
                </a:solidFill>
              </a:rPr>
              <a:t>Hagamos un ejercicio para conectarnos en el AQUÍ Y EL AHORA</a:t>
            </a:r>
            <a:endParaRPr sz="5100">
              <a:solidFill>
                <a:srgbClr val="FFD966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>
            <a:off x="1327900" y="125850"/>
            <a:ext cx="6854400" cy="8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D966"/>
                </a:solidFill>
              </a:rPr>
              <a:t>Tenemos un reto: romper la relación problemática..</a:t>
            </a:r>
            <a:endParaRPr>
              <a:solidFill>
                <a:srgbClr val="FFD966"/>
              </a:solidFill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75" y="2025135"/>
            <a:ext cx="2759399" cy="1823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1525" y="2025125"/>
            <a:ext cx="2662426" cy="149762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/>
          <p:nvPr/>
        </p:nvSpPr>
        <p:spPr>
          <a:xfrm>
            <a:off x="1727900" y="1046063"/>
            <a:ext cx="5304300" cy="59310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6"/>
          <p:cNvSpPr/>
          <p:nvPr/>
        </p:nvSpPr>
        <p:spPr>
          <a:xfrm rot="10800000">
            <a:off x="1919850" y="4406850"/>
            <a:ext cx="5304300" cy="57840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 txBox="1"/>
          <p:nvPr/>
        </p:nvSpPr>
        <p:spPr>
          <a:xfrm>
            <a:off x="2826374" y="1090972"/>
            <a:ext cx="3506003" cy="13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 dirty="0">
                <a:solidFill>
                  <a:schemeClr val="dk1"/>
                </a:solidFill>
              </a:rPr>
              <a:t>Jóvenes sin límites, Vulnerables a la propuesta delictiva y adictiva, con traumas, lastimados emocionalmente, con poco sentido de amor al prójimo y así mismo, aislamiento en casa por miedo a la sociedad.</a:t>
            </a:r>
            <a:endParaRPr sz="2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2779091" y="3747637"/>
            <a:ext cx="3966766" cy="9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 dirty="0">
                <a:solidFill>
                  <a:schemeClr val="dk1"/>
                </a:solidFill>
              </a:rPr>
              <a:t>Propuesta de rápido alivio (adicciones, delincuencia, consumo rápido en la red), desigualdad social para el acceso a las necesidades, falta de oportunidades laborales, académicas… diversos traumas, etc. </a:t>
            </a:r>
            <a:endParaRPr sz="13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88;p16"/>
          <p:cNvSpPr txBox="1"/>
          <p:nvPr/>
        </p:nvSpPr>
        <p:spPr>
          <a:xfrm>
            <a:off x="3282985" y="2268253"/>
            <a:ext cx="2841770" cy="157989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Esta relación puede generar en las personas:</a:t>
            </a:r>
            <a:endParaRPr sz="13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Depresión.</a:t>
            </a:r>
            <a:endParaRPr sz="13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Ansiedad.</a:t>
            </a:r>
            <a:endParaRPr sz="13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Sin sentido a la vida.</a:t>
            </a:r>
            <a:endParaRPr sz="13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Conductas de violencia.</a:t>
            </a:r>
            <a:endParaRPr sz="13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Vulnerabilidad. </a:t>
            </a:r>
            <a:endParaRPr sz="13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6" grpId="1"/>
      <p:bldP spid="87" grpId="0"/>
      <p:bldP spid="8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Google Shape;93;p17"/>
          <p:cNvGraphicFramePr/>
          <p:nvPr>
            <p:extLst>
              <p:ext uri="{D42A27DB-BD31-4B8C-83A1-F6EECF244321}">
                <p14:modId xmlns:p14="http://schemas.microsoft.com/office/powerpoint/2010/main" val="889064864"/>
              </p:ext>
            </p:extLst>
          </p:nvPr>
        </p:nvGraphicFramePr>
        <p:xfrm>
          <a:off x="557350" y="244980"/>
          <a:ext cx="8069475" cy="4510860"/>
        </p:xfrm>
        <a:graphic>
          <a:graphicData uri="http://schemas.openxmlformats.org/drawingml/2006/table">
            <a:tbl>
              <a:tblPr>
                <a:noFill/>
                <a:tableStyleId>{B8DEC899-8ACA-4431-81B5-B999419E3433}</a:tableStyleId>
              </a:tblPr>
              <a:tblGrid>
                <a:gridCol w="205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2500" b="1" dirty="0">
                          <a:solidFill>
                            <a:srgbClr val="FFD966"/>
                          </a:solidFill>
                        </a:rPr>
                        <a:t>En el hogar nos constituimos…</a:t>
                      </a:r>
                      <a:r>
                        <a:rPr lang="es" sz="2500" dirty="0">
                          <a:solidFill>
                            <a:srgbClr val="FFD966"/>
                          </a:solidFill>
                        </a:rPr>
                        <a:t> para la paz o violencia. </a:t>
                      </a:r>
                      <a:endParaRPr sz="2500" dirty="0">
                        <a:solidFill>
                          <a:srgbClr val="FFD966"/>
                        </a:solidFill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800">
                          <a:solidFill>
                            <a:schemeClr val="dk1"/>
                          </a:solidFill>
                        </a:rPr>
                        <a:t>¿Qué es la violencia? Es un maltrato entre los integrantes de la familia (unicef)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Violencia física. 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300">
                          <a:solidFill>
                            <a:schemeClr val="dk1"/>
                          </a:solidFill>
                        </a:rPr>
                        <a:t>Es uso de la fuerza sobre otra persona, ejemplo: Empujar, arañar, patear, escupir, manosear.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solidFill>
                            <a:schemeClr val="dk1"/>
                          </a:solidFill>
                        </a:rPr>
                        <a:t>Emocional/psicológica. 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solidFill>
                            <a:schemeClr val="dk1"/>
                          </a:solidFill>
                        </a:rPr>
                        <a:t>Son expresiones verbales, gestuales y actitudinales que afectan la autopercepción de la persona. Ejemplo: Culpa, menospreciar, amenazar, retirar la comunicación, etc. 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solidFill>
                            <a:schemeClr val="dk1"/>
                          </a:solidFill>
                        </a:rPr>
                        <a:t>Económica.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solidFill>
                            <a:schemeClr val="dk1"/>
                          </a:solidFill>
                        </a:rPr>
                        <a:t>Dominio de los recursos económicos, es una forma control a la otra persona. 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>
                          <a:solidFill>
                            <a:schemeClr val="dk1"/>
                          </a:solidFill>
                        </a:rPr>
                        <a:t>Sexual. 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dirty="0">
                          <a:solidFill>
                            <a:schemeClr val="dk1"/>
                          </a:solidFill>
                        </a:rPr>
                        <a:t>Es la obligación a mantener relaciones sexuales, sin el consentimiento. 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s" dirty="0">
                          <a:solidFill>
                            <a:schemeClr val="dk1"/>
                          </a:solidFill>
                        </a:rPr>
                        <a:t>La respuesta de los cuidadores puede afectar el ámbito emocional y psicológico.</a:t>
                      </a:r>
                      <a:endParaRPr dirty="0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481650" y="4446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rgbClr val="FFD966"/>
                </a:solidFill>
              </a:rPr>
              <a:t>Lo anterior nos lleva a preguntarnos:</a:t>
            </a:r>
            <a:endParaRPr b="1">
              <a:solidFill>
                <a:srgbClr val="FFD966"/>
              </a:solidFill>
            </a:endParaRPr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900" i="1">
                <a:solidFill>
                  <a:schemeClr val="dk1"/>
                </a:solidFill>
              </a:rPr>
              <a:t>¿Cómo fuimos construidos en nuestro hogar</a:t>
            </a:r>
            <a:r>
              <a:rPr lang="es" sz="3900" i="1"/>
              <a:t> </a:t>
            </a:r>
            <a:r>
              <a:rPr lang="es" sz="3900" i="1">
                <a:solidFill>
                  <a:schemeClr val="dk1"/>
                </a:solidFill>
              </a:rPr>
              <a:t>de origen? y ¿qué tipo de ambiente estamos formando en nuestra casa?</a:t>
            </a:r>
            <a:r>
              <a:rPr lang="es" sz="1100" i="1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/>
          <p:nvPr/>
        </p:nvSpPr>
        <p:spPr>
          <a:xfrm>
            <a:off x="1727378" y="569887"/>
            <a:ext cx="2403600" cy="1999500"/>
          </a:xfrm>
          <a:prstGeom prst="rect">
            <a:avLst/>
          </a:prstGeom>
          <a:solidFill>
            <a:srgbClr val="FFFF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651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54000" algn="just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lphaLcParenR"/>
            </a:pPr>
            <a:r>
              <a:rPr lang="es" sz="1400" b="0" i="0" u="none" strike="noStrike" cap="none">
                <a:latin typeface="Calibri"/>
                <a:ea typeface="Calibri"/>
                <a:cs typeface="Calibri"/>
                <a:sym typeface="Calibri"/>
              </a:rPr>
              <a:t>Te pregunta seguido a dónde fuiste o quiere ir a donde vas.</a:t>
            </a:r>
            <a:endParaRPr sz="1100"/>
          </a:p>
          <a:p>
            <a:pPr marL="254000" marR="0" lvl="0" indent="-254000" algn="just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lphaLcParenR"/>
            </a:pPr>
            <a:r>
              <a:rPr lang="es" sz="1400" b="0" i="0" u="none" strike="noStrike" cap="none">
                <a:latin typeface="Calibri"/>
                <a:ea typeface="Calibri"/>
                <a:cs typeface="Calibri"/>
                <a:sym typeface="Calibri"/>
              </a:rPr>
              <a:t>Te culpa. </a:t>
            </a:r>
            <a:endParaRPr sz="1100"/>
          </a:p>
          <a:p>
            <a:pPr marL="254000" marR="0" lvl="0" indent="-254000" algn="just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lphaLcParenR"/>
            </a:pPr>
            <a:r>
              <a:rPr lang="es" sz="1400" b="0" i="0" u="none" strike="noStrike" cap="none">
                <a:latin typeface="Calibri"/>
                <a:ea typeface="Calibri"/>
                <a:cs typeface="Calibri"/>
                <a:sym typeface="Calibri"/>
              </a:rPr>
              <a:t>Te ignora o ley del hielo.</a:t>
            </a:r>
            <a:endParaRPr sz="1100"/>
          </a:p>
          <a:p>
            <a:pPr marL="254000" marR="0" lvl="0" indent="-254000" algn="just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lphaLcParenR"/>
            </a:pPr>
            <a:r>
              <a:rPr lang="es" sz="1400" b="0" i="0" u="none" strike="noStrike" cap="none">
                <a:latin typeface="Calibri"/>
                <a:ea typeface="Calibri"/>
                <a:cs typeface="Calibri"/>
                <a:sym typeface="Calibri"/>
              </a:rPr>
              <a:t>Te humilla en público.</a:t>
            </a:r>
            <a:endParaRPr sz="1100"/>
          </a:p>
          <a:p>
            <a:pPr marL="254000" marR="0" lvl="0" indent="-254000" algn="just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lphaLcParenR"/>
            </a:pPr>
            <a:r>
              <a:rPr lang="es" sz="1400" b="0" i="0" u="none" strike="noStrike" cap="none">
                <a:latin typeface="Calibri"/>
                <a:ea typeface="Calibri"/>
                <a:cs typeface="Calibri"/>
                <a:sym typeface="Calibri"/>
              </a:rPr>
              <a:t>Te condiciona la economía, la relación sexual…</a:t>
            </a:r>
            <a:endParaRPr sz="1100"/>
          </a:p>
          <a:p>
            <a:pPr marL="254000" marR="0" lvl="0" indent="-1651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651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9"/>
          <p:cNvSpPr/>
          <p:nvPr/>
        </p:nvSpPr>
        <p:spPr>
          <a:xfrm>
            <a:off x="4142168" y="569887"/>
            <a:ext cx="2392200" cy="1999500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 empuja.</a:t>
            </a:r>
            <a:endParaRPr sz="1100"/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Golpea.</a:t>
            </a:r>
            <a:endParaRPr sz="1100"/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Rompe cosas..</a:t>
            </a:r>
            <a:endParaRPr sz="1100"/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Manosea sin consentimiento.</a:t>
            </a:r>
            <a:endParaRPr sz="1100"/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Controla: celular, economía, a</a:t>
            </a:r>
            <a:r>
              <a:rPr lang="e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istades, vestido…</a:t>
            </a:r>
            <a:endParaRPr sz="1100"/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Golpea “Jugando”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9"/>
          <p:cNvSpPr/>
          <p:nvPr/>
        </p:nvSpPr>
        <p:spPr>
          <a:xfrm>
            <a:off x="6545688" y="569888"/>
            <a:ext cx="2392200" cy="1999500"/>
          </a:xfrm>
          <a:prstGeom prst="rect">
            <a:avLst/>
          </a:prstGeom>
          <a:solidFill>
            <a:srgbClr val="FF00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Amenaza con objetos o arma.</a:t>
            </a:r>
            <a:endParaRPr sz="1100"/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Forza relación sexual.</a:t>
            </a:r>
            <a:endParaRPr sz="1100"/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Amenaza de muerte.</a:t>
            </a:r>
            <a:endParaRPr sz="1100"/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Provoca heridas.</a:t>
            </a:r>
            <a:endParaRPr sz="1100"/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Violación. </a:t>
            </a:r>
            <a:endParaRPr sz="1100"/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permite relaciones de amistad. </a:t>
            </a:r>
            <a:endParaRPr sz="1100"/>
          </a:p>
          <a:p>
            <a:pPr marL="254000" marR="0" lvl="0" indent="-1651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9"/>
          <p:cNvSpPr txBox="1"/>
          <p:nvPr/>
        </p:nvSpPr>
        <p:spPr>
          <a:xfrm>
            <a:off x="115909" y="1390918"/>
            <a:ext cx="14682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PAREJA</a:t>
            </a:r>
            <a:r>
              <a:rPr lang="e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9"/>
          <p:cNvSpPr txBox="1"/>
          <p:nvPr/>
        </p:nvSpPr>
        <p:spPr>
          <a:xfrm>
            <a:off x="115910" y="3090929"/>
            <a:ext cx="12462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HIJOS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9"/>
          <p:cNvSpPr txBox="1">
            <a:spLocks noGrp="1"/>
          </p:cNvSpPr>
          <p:nvPr>
            <p:ph type="subTitle" idx="1"/>
          </p:nvPr>
        </p:nvSpPr>
        <p:spPr>
          <a:xfrm>
            <a:off x="1727379" y="2569334"/>
            <a:ext cx="2403600" cy="2118300"/>
          </a:xfrm>
          <a:prstGeom prst="rect">
            <a:avLst/>
          </a:prstGeom>
          <a:solidFill>
            <a:srgbClr val="FFFF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342900" lvl="0" indent="-3429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lphaLcParenR"/>
            </a:pPr>
            <a:r>
              <a:rPr lang="es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Hay gritos.  </a:t>
            </a:r>
            <a:endParaRPr>
              <a:solidFill>
                <a:srgbClr val="000000"/>
              </a:solidFill>
            </a:endParaRPr>
          </a:p>
          <a:p>
            <a:pPr marL="342900" lvl="0" indent="-34290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lphaLcParenR"/>
            </a:pPr>
            <a:r>
              <a:rPr lang="es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Falta de respeto.</a:t>
            </a:r>
            <a:endParaRPr>
              <a:solidFill>
                <a:srgbClr val="000000"/>
              </a:solidFill>
            </a:endParaRPr>
          </a:p>
          <a:p>
            <a:pPr marL="342900" lvl="0" indent="-34290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lphaLcParenR"/>
            </a:pPr>
            <a:r>
              <a:rPr lang="es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Insulto.</a:t>
            </a:r>
            <a:endParaRPr>
              <a:solidFill>
                <a:srgbClr val="000000"/>
              </a:solidFill>
            </a:endParaRPr>
          </a:p>
          <a:p>
            <a:pPr marL="342900" lvl="0" indent="-34290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lphaLcParenR"/>
            </a:pPr>
            <a:r>
              <a:rPr lang="es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Culpa.</a:t>
            </a:r>
            <a:endParaRPr>
              <a:solidFill>
                <a:srgbClr val="000000"/>
              </a:solidFill>
            </a:endParaRPr>
          </a:p>
          <a:p>
            <a:pPr marL="342900" lvl="0" indent="-34290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lphaLcParenR"/>
            </a:pPr>
            <a:r>
              <a:rPr lang="es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 aplica la ley del hielo.</a:t>
            </a:r>
            <a:endParaRPr>
              <a:solidFill>
                <a:srgbClr val="000000"/>
              </a:solidFill>
            </a:endParaRPr>
          </a:p>
          <a:p>
            <a:pPr marL="342900" lvl="0" indent="-342900" algn="just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AutoNum type="alphaLcParenR"/>
            </a:pPr>
            <a:r>
              <a:rPr lang="es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 ridiculiza .</a:t>
            </a:r>
            <a:endParaRPr sz="1400">
              <a:solidFill>
                <a:srgbClr val="000000"/>
              </a:solidFill>
            </a:endParaRPr>
          </a:p>
        </p:txBody>
      </p:sp>
      <p:sp>
        <p:nvSpPr>
          <p:cNvPr id="110" name="Google Shape;110;p19"/>
          <p:cNvSpPr/>
          <p:nvPr/>
        </p:nvSpPr>
        <p:spPr>
          <a:xfrm>
            <a:off x="4130899" y="2556023"/>
            <a:ext cx="2414700" cy="2131800"/>
          </a:xfrm>
          <a:prstGeom prst="rect">
            <a:avLst/>
          </a:prstGeom>
          <a:solidFill>
            <a:srgbClr val="FFC0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25400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Hay golpes .</a:t>
            </a:r>
            <a:endParaRPr sz="1100"/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Descontrol en la conducta.</a:t>
            </a:r>
            <a:endParaRPr sz="1100"/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rompen cosas personales.</a:t>
            </a:r>
            <a:endParaRPr sz="1100"/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Palabras agresivas y humillantes.</a:t>
            </a:r>
            <a:endParaRPr sz="1100"/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aísla o se encierra.</a:t>
            </a:r>
            <a:endParaRPr sz="1100"/>
          </a:p>
          <a:p>
            <a:pPr marL="25400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651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651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9"/>
          <p:cNvSpPr/>
          <p:nvPr/>
        </p:nvSpPr>
        <p:spPr>
          <a:xfrm>
            <a:off x="6545688" y="2555683"/>
            <a:ext cx="2392200" cy="2131800"/>
          </a:xfrm>
          <a:prstGeom prst="rect">
            <a:avLst/>
          </a:prstGeom>
          <a:solidFill>
            <a:srgbClr val="FF00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254000" marR="0" lvl="0" indent="-1651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Descarga de emociones a través del golpes.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Hay evidencias de heridas.</a:t>
            </a:r>
            <a:endParaRPr sz="1100"/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Amenaza de muerte.</a:t>
            </a:r>
            <a:endParaRPr sz="1100"/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Tocamientos o violaciones.</a:t>
            </a:r>
            <a:endParaRPr sz="1100"/>
          </a:p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AutoNum type="alphaLcParenR"/>
            </a:pPr>
            <a:r>
              <a:rPr lang="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Amenaza si se comunica la situación de violencia.</a:t>
            </a:r>
            <a:endParaRPr sz="1100"/>
          </a:p>
          <a:p>
            <a:pPr marL="25400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651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651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1651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9"/>
          <p:cNvSpPr/>
          <p:nvPr/>
        </p:nvSpPr>
        <p:spPr>
          <a:xfrm>
            <a:off x="460375" y="4693550"/>
            <a:ext cx="4656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https://consejociudadanomx.org/contenido/violencia-familiar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9"/>
          <p:cNvSpPr txBox="1"/>
          <p:nvPr/>
        </p:nvSpPr>
        <p:spPr>
          <a:xfrm>
            <a:off x="567525" y="0"/>
            <a:ext cx="82194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FFD966"/>
                </a:solidFill>
              </a:rPr>
              <a:t>Profundicemos en el ambiente en que vivimos.</a:t>
            </a:r>
            <a:r>
              <a:rPr lang="es" sz="1800">
                <a:solidFill>
                  <a:srgbClr val="FFD966"/>
                </a:solidFill>
              </a:rPr>
              <a:t> . .</a:t>
            </a:r>
            <a:endParaRPr sz="1800">
              <a:solidFill>
                <a:srgbClr val="FFD966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>
            <a:spLocks noGrp="1"/>
          </p:cNvSpPr>
          <p:nvPr>
            <p:ph type="title"/>
          </p:nvPr>
        </p:nvSpPr>
        <p:spPr>
          <a:xfrm>
            <a:off x="387900" y="187525"/>
            <a:ext cx="8368200" cy="956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D966"/>
                </a:solidFill>
              </a:rPr>
              <a:t>Dos estrategias para la construcción de un ambiente de paz en el hogar. </a:t>
            </a:r>
            <a:endParaRPr>
              <a:solidFill>
                <a:srgbClr val="FFD966"/>
              </a:solidFill>
            </a:endParaRPr>
          </a:p>
        </p:txBody>
      </p:sp>
      <p:sp>
        <p:nvSpPr>
          <p:cNvPr id="119" name="Google Shape;119;p20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457200" lvl="0" indent="-353157" algn="l" rtl="0">
              <a:spcBef>
                <a:spcPts val="0"/>
              </a:spcBef>
              <a:spcAft>
                <a:spcPts val="0"/>
              </a:spcAft>
              <a:buClr>
                <a:srgbClr val="FFE599"/>
              </a:buClr>
              <a:buSzPct val="100000"/>
              <a:buAutoNum type="arabicPeriod"/>
            </a:pPr>
            <a:r>
              <a:rPr lang="es" sz="7846" b="1">
                <a:solidFill>
                  <a:srgbClr val="FFE599"/>
                </a:solidFill>
              </a:rPr>
              <a:t>La vinculación sensible.</a:t>
            </a:r>
            <a:endParaRPr sz="7846" b="1">
              <a:solidFill>
                <a:srgbClr val="FFE599"/>
              </a:solidFill>
            </a:endParaRPr>
          </a:p>
          <a:p>
            <a:pPr marL="9144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8015"/>
              <a:t>Algunas claves:</a:t>
            </a:r>
            <a:endParaRPr sz="8015"/>
          </a:p>
          <a:p>
            <a:pPr marL="457200" lvl="0" indent="-343144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ct val="100000"/>
              <a:buChar char="❖"/>
            </a:pPr>
            <a:r>
              <a:rPr lang="es" sz="7215"/>
              <a:t>Identifica tus conexiones (Familia, trabajo, social, espiritual, autocuidado, Futuro) Si estás desconectado, en la mayoría “Busca ayuda profesional”</a:t>
            </a:r>
            <a:endParaRPr sz="7215"/>
          </a:p>
          <a:p>
            <a:pPr marL="457200" lvl="0" indent="-343144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s" sz="7215"/>
              <a:t>Tomar </a:t>
            </a:r>
            <a:r>
              <a:rPr lang="es" sz="7215" b="1"/>
              <a:t>conciencia</a:t>
            </a:r>
            <a:r>
              <a:rPr lang="es" sz="7215"/>
              <a:t> y asumir las emociones, pensamientos y conducta.</a:t>
            </a:r>
            <a:endParaRPr sz="7215"/>
          </a:p>
          <a:p>
            <a:pPr marL="457200" lvl="0" indent="-343144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s" sz="7215"/>
              <a:t>Asumir que la otra persona que está frente a mi, es parte de mi. </a:t>
            </a:r>
            <a:endParaRPr sz="7215"/>
          </a:p>
          <a:p>
            <a:pPr marL="457200" lvl="0" indent="-343144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s" sz="7215"/>
              <a:t>Reconocer y asumir las emociones de la otra persona.</a:t>
            </a:r>
            <a:endParaRPr sz="7215"/>
          </a:p>
          <a:p>
            <a:pPr marL="457200" lvl="0" indent="-343144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❖"/>
            </a:pPr>
            <a:r>
              <a:rPr lang="es" sz="7215"/>
              <a:t>Reconocer que frente a mi hay un mundo de interpretaciones, por eso debo de tener cuidado. </a:t>
            </a:r>
            <a:endParaRPr sz="7215"/>
          </a:p>
          <a:p>
            <a:pPr marL="9144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4815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s"/>
              <a:t>Escucha con empatía.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s"/>
              <a:t>Clarifica lo que te dicen, para evitar interpretaciones.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s"/>
              <a:t>Externaliza y valida las emociones.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s"/>
              <a:t>Evita juzgar, dar indicaciones y dar por hecho tus experiencias.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s"/>
              <a:t>Identifica qué genera en tu persona la conversación.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s"/>
              <a:t>Emite una indicación en caso de niños; reflexión en caso de adolescentes y orientación en adultos.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25" name="Google Shape;125;p21"/>
          <p:cNvSpPr txBox="1"/>
          <p:nvPr/>
        </p:nvSpPr>
        <p:spPr>
          <a:xfrm>
            <a:off x="937625" y="843850"/>
            <a:ext cx="4487100" cy="6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000">
                <a:solidFill>
                  <a:srgbClr val="FFD966"/>
                </a:solidFill>
                <a:latin typeface="Roboto"/>
                <a:ea typeface="Roboto"/>
                <a:cs typeface="Roboto"/>
                <a:sym typeface="Roboto"/>
              </a:rPr>
              <a:t>2. Diálogo empático. </a:t>
            </a:r>
            <a:endParaRPr sz="2000">
              <a:solidFill>
                <a:srgbClr val="FFD9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>
            <a:spLocks noGrp="1"/>
          </p:cNvSpPr>
          <p:nvPr>
            <p:ph type="body" idx="1"/>
          </p:nvPr>
        </p:nvSpPr>
        <p:spPr>
          <a:xfrm>
            <a:off x="244725" y="898150"/>
            <a:ext cx="8520600" cy="24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lnSpc>
                <a:spcPct val="116666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200" b="1" dirty="0">
                <a:solidFill>
                  <a:srgbClr val="FFD966"/>
                </a:solidFill>
              </a:rPr>
              <a:t>Los sentimientos de valor sólo pueden florecer en un ambiente donde se aprecien las diferencias individuales, se toleren (sic) los errores, donde la comunicación sea abierta y las reglas sean flexibles, el tipo de ambiente que se encuentra en una familia cariñosa. (Virginia Satir)</a:t>
            </a:r>
            <a:endParaRPr sz="2200" b="1" dirty="0">
              <a:solidFill>
                <a:srgbClr val="FFD966"/>
              </a:solidFill>
            </a:endParaRPr>
          </a:p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None/>
            </a:pPr>
            <a:endParaRPr sz="2200" dirty="0">
              <a:solidFill>
                <a:srgbClr val="FFD966"/>
              </a:solidFill>
            </a:endParaRPr>
          </a:p>
        </p:txBody>
      </p:sp>
      <p:sp>
        <p:nvSpPr>
          <p:cNvPr id="131" name="Google Shape;131;p22"/>
          <p:cNvSpPr txBox="1"/>
          <p:nvPr/>
        </p:nvSpPr>
        <p:spPr>
          <a:xfrm>
            <a:off x="466575" y="3321850"/>
            <a:ext cx="8076900" cy="9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6666"/>
              </a:lnSpc>
              <a:spcBef>
                <a:spcPts val="1800"/>
              </a:spcBef>
              <a:spcAft>
                <a:spcPts val="1200"/>
              </a:spcAft>
              <a:buNone/>
            </a:pPr>
            <a:r>
              <a:rPr lang="es" sz="1800" b="1">
                <a:solidFill>
                  <a:schemeClr val="dk1"/>
                </a:solidFill>
              </a:rPr>
              <a:t> </a:t>
            </a:r>
            <a:r>
              <a:rPr lang="es" sz="2200" b="1">
                <a:solidFill>
                  <a:schemeClr val="dk1"/>
                </a:solidFill>
              </a:rPr>
              <a:t>La familia es la primera célula esencial de la sociedad humana. (Papa Juan XXIII)</a:t>
            </a:r>
            <a:endParaRPr sz="22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body" idx="1"/>
          </p:nvPr>
        </p:nvSpPr>
        <p:spPr>
          <a:xfrm>
            <a:off x="495075" y="1409450"/>
            <a:ext cx="7461300" cy="17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s" sz="2600">
                <a:solidFill>
                  <a:srgbClr val="FFD966"/>
                </a:solidFill>
              </a:rPr>
              <a:t>DESEO QUE AL REGRESO A CASA, COMENCEMOS A CONSTRUIR AMBIENTE DE PAZ Y DE DESARROLLO SALUDABLE. </a:t>
            </a:r>
            <a:endParaRPr sz="2600">
              <a:solidFill>
                <a:srgbClr val="FFD966"/>
              </a:solidFill>
            </a:endParaRPr>
          </a:p>
        </p:txBody>
      </p:sp>
      <p:sp>
        <p:nvSpPr>
          <p:cNvPr id="138" name="Google Shape;138;p23"/>
          <p:cNvSpPr txBox="1"/>
          <p:nvPr/>
        </p:nvSpPr>
        <p:spPr>
          <a:xfrm>
            <a:off x="696525" y="4179100"/>
            <a:ext cx="4232700" cy="8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45" name="Google Shape;14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8501" y="281275"/>
            <a:ext cx="2389396" cy="287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4"/>
          <p:cNvSpPr txBox="1"/>
          <p:nvPr/>
        </p:nvSpPr>
        <p:spPr>
          <a:xfrm>
            <a:off x="2937900" y="3308425"/>
            <a:ext cx="3906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1"/>
                </a:solidFill>
              </a:rPr>
              <a:t>Mtro. Julio Rodolfo García Herrera. 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1"/>
                </a:solidFill>
              </a:rPr>
              <a:t>Contacto: 3313308780</a:t>
            </a:r>
            <a:endParaRPr sz="18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1"/>
                </a:solidFill>
              </a:rPr>
              <a:t>Correo: </a:t>
            </a:r>
            <a:r>
              <a:rPr lang="es" sz="1800" u="sng">
                <a:solidFill>
                  <a:schemeClr val="hlink"/>
                </a:solidFill>
                <a:hlinkClick r:id="rId4"/>
              </a:rPr>
              <a:t>jurogahebpa@gmai.com</a:t>
            </a:r>
            <a:r>
              <a:rPr lang="es" sz="18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>
            <a:spLocks noGrp="1"/>
          </p:cNvSpPr>
          <p:nvPr>
            <p:ph type="title"/>
          </p:nvPr>
        </p:nvSpPr>
        <p:spPr>
          <a:xfrm>
            <a:off x="481675" y="525000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Actividad para practicar la Vinculación Sensible y el Diálogo Empático. </a:t>
            </a:r>
            <a:endParaRPr/>
          </a:p>
        </p:txBody>
      </p:sp>
      <p:sp>
        <p:nvSpPr>
          <p:cNvPr id="152" name="Google Shape;152;p2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8368200" cy="34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s" sz="1595"/>
              <a:t>En pareja comparte una preocupación personal o una experiencia, la persona que te escucha realizará lo siguiente:</a:t>
            </a:r>
            <a:endParaRPr sz="1595"/>
          </a:p>
          <a:p>
            <a:pPr marL="457200" lvl="0" indent="-329882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595"/>
              <a:buAutoNum type="arabicPeriod"/>
            </a:pPr>
            <a:r>
              <a:rPr lang="es" sz="1595"/>
              <a:t>Te escuchará de manera atenta y hará conexión emocional contigo.</a:t>
            </a:r>
            <a:endParaRPr sz="1595"/>
          </a:p>
          <a:p>
            <a:pPr marL="457200" lvl="0" indent="-32988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95"/>
              <a:buAutoNum type="arabicPeriod"/>
            </a:pPr>
            <a:r>
              <a:rPr lang="es" sz="1595"/>
              <a:t>Clarificará lo que le dices, por ejemplo: Quieres decirme… Entendí…</a:t>
            </a:r>
            <a:endParaRPr sz="1595"/>
          </a:p>
          <a:p>
            <a:pPr marL="457200" lvl="0" indent="-32988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95"/>
              <a:buAutoNum type="arabicPeriod"/>
            </a:pPr>
            <a:r>
              <a:rPr lang="es" sz="1595"/>
              <a:t>Validará tus emociones: Veo que esta situación te hace sentir… y eso está bien.</a:t>
            </a:r>
            <a:endParaRPr sz="1595"/>
          </a:p>
          <a:p>
            <a:pPr marL="457200" lvl="0" indent="-32988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95"/>
              <a:buAutoNum type="arabicPeriod"/>
            </a:pPr>
            <a:r>
              <a:rPr lang="es" sz="1595"/>
              <a:t>Realizará un comentario al tema que abordaste diciendo “Desde mi opinión… me parece que… quizá puedas… </a:t>
            </a:r>
            <a:endParaRPr sz="1595"/>
          </a:p>
          <a:p>
            <a:pPr marL="457200" lvl="0" indent="-32988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95"/>
              <a:buAutoNum type="arabicPeriod"/>
            </a:pPr>
            <a:r>
              <a:rPr lang="es" sz="1595"/>
              <a:t>Agradecerá tu confianza depositado en él o ella. “Te agradezco me hayas compartido algo tan personal…”</a:t>
            </a:r>
            <a:endParaRPr sz="1595"/>
          </a:p>
          <a:p>
            <a:pPr marL="45720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852"/>
              <a:buNone/>
            </a:pPr>
            <a:r>
              <a:rPr lang="es" sz="1595"/>
              <a:t>Ahora tu haz lo mismo con la otra persona. </a:t>
            </a:r>
            <a:endParaRPr sz="1595"/>
          </a:p>
          <a:p>
            <a:pPr marL="45720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852"/>
              <a:buNone/>
            </a:pPr>
            <a:r>
              <a:rPr lang="es" sz="1595"/>
              <a:t>Al final de la conversación compartirán cómo se sintieron al escuchar y al ser escuchados. </a:t>
            </a:r>
            <a:endParaRPr sz="1595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998</Words>
  <Application>Microsoft Office PowerPoint</Application>
  <PresentationFormat>Presentación en pantalla (16:9)</PresentationFormat>
  <Paragraphs>107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Calibri</vt:lpstr>
      <vt:lpstr>Roboto</vt:lpstr>
      <vt:lpstr>Roboto Slab</vt:lpstr>
      <vt:lpstr>Marina</vt:lpstr>
      <vt:lpstr>Familias afectadas por la violencia: Propuestas para la construcción de  paz desde la familia. </vt:lpstr>
      <vt:lpstr>“La familia constructora de la cultura de  paz o  violencia”</vt:lpstr>
      <vt:lpstr>Presentación de PowerPoint</vt:lpstr>
      <vt:lpstr>Tenemos un reto: romper la relación problemática..</vt:lpstr>
      <vt:lpstr>Presentación de PowerPoint</vt:lpstr>
      <vt:lpstr>Lo anterior nos lleva a preguntarnos:</vt:lpstr>
      <vt:lpstr>Presentación de PowerPoint</vt:lpstr>
      <vt:lpstr>Dos estrategias para la construcción de un ambiente de paz en el hogar. </vt:lpstr>
      <vt:lpstr>Presentación de PowerPoint</vt:lpstr>
      <vt:lpstr>Presentación de PowerPoint</vt:lpstr>
      <vt:lpstr>Presentación de PowerPoint</vt:lpstr>
      <vt:lpstr>Presentación de PowerPoint</vt:lpstr>
      <vt:lpstr>Actividad para practicar la Vinculación Sensible y el Diálogo Empático.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Felipe Hernandez</cp:lastModifiedBy>
  <cp:revision>1</cp:revision>
  <dcterms:modified xsi:type="dcterms:W3CDTF">2024-11-09T19:54:04Z</dcterms:modified>
</cp:coreProperties>
</file>