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y="10287000" cx="18288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20" roundtripDataSignature="AMtx7mj66WjL63GIRR8LdmkVTket/g22O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customschemas.google.com/relationships/presentationmetadata" Target="meta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6"/>
          <p:cNvSpPr txBox="1"/>
          <p:nvPr>
            <p:ph idx="10" type="dt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6"/>
          <p:cNvSpPr txBox="1"/>
          <p:nvPr>
            <p:ph idx="11" type="ftr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6"/>
          <p:cNvSpPr txBox="1"/>
          <p:nvPr>
            <p:ph idx="12" type="sldNum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7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7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17"/>
          <p:cNvSpPr txBox="1"/>
          <p:nvPr>
            <p:ph idx="10" type="dt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7"/>
          <p:cNvSpPr txBox="1"/>
          <p:nvPr>
            <p:ph idx="11" type="ftr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7"/>
          <p:cNvSpPr txBox="1"/>
          <p:nvPr>
            <p:ph idx="12" type="sldNum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8"/>
          <p:cNvSpPr txBox="1"/>
          <p:nvPr>
            <p:ph idx="1" type="body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8"/>
          <p:cNvSpPr txBox="1"/>
          <p:nvPr>
            <p:ph idx="10" type="dt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8"/>
          <p:cNvSpPr txBox="1"/>
          <p:nvPr>
            <p:ph idx="11" type="ftr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8"/>
          <p:cNvSpPr txBox="1"/>
          <p:nvPr>
            <p:ph idx="12" type="sldNum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9"/>
          <p:cNvSpPr txBox="1"/>
          <p:nvPr>
            <p:ph type="title"/>
          </p:nvPr>
        </p:nvSpPr>
        <p:spPr>
          <a:xfrm>
            <a:off x="722313" y="4406902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9"/>
          <p:cNvSpPr txBox="1"/>
          <p:nvPr>
            <p:ph idx="1" type="body"/>
          </p:nvPr>
        </p:nvSpPr>
        <p:spPr>
          <a:xfrm>
            <a:off x="722313" y="2906714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9"/>
          <p:cNvSpPr txBox="1"/>
          <p:nvPr>
            <p:ph idx="10" type="dt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9"/>
          <p:cNvSpPr txBox="1"/>
          <p:nvPr>
            <p:ph idx="11" type="ftr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9"/>
          <p:cNvSpPr txBox="1"/>
          <p:nvPr>
            <p:ph idx="12" type="sldNum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0"/>
          <p:cNvSpPr txBox="1"/>
          <p:nvPr>
            <p:ph idx="1" type="body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20"/>
          <p:cNvSpPr txBox="1"/>
          <p:nvPr>
            <p:ph idx="2" type="body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20"/>
          <p:cNvSpPr txBox="1"/>
          <p:nvPr>
            <p:ph idx="10" type="dt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0"/>
          <p:cNvSpPr txBox="1"/>
          <p:nvPr>
            <p:ph idx="11" type="ftr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0"/>
          <p:cNvSpPr txBox="1"/>
          <p:nvPr>
            <p:ph idx="12" type="sldNum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1"/>
          <p:cNvSpPr txBox="1"/>
          <p:nvPr>
            <p:ph idx="1" type="body"/>
          </p:nvPr>
        </p:nvSpPr>
        <p:spPr>
          <a:xfrm>
            <a:off x="457201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1"/>
          <p:cNvSpPr txBox="1"/>
          <p:nvPr>
            <p:ph idx="2" type="body"/>
          </p:nvPr>
        </p:nvSpPr>
        <p:spPr>
          <a:xfrm>
            <a:off x="457201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21"/>
          <p:cNvSpPr txBox="1"/>
          <p:nvPr>
            <p:ph idx="3" type="body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1"/>
          <p:cNvSpPr txBox="1"/>
          <p:nvPr>
            <p:ph idx="4" type="body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21"/>
          <p:cNvSpPr txBox="1"/>
          <p:nvPr>
            <p:ph idx="10" type="dt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1"/>
          <p:cNvSpPr txBox="1"/>
          <p:nvPr>
            <p:ph idx="11" type="ftr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1"/>
          <p:cNvSpPr txBox="1"/>
          <p:nvPr>
            <p:ph idx="12" type="sldNum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2"/>
          <p:cNvSpPr txBox="1"/>
          <p:nvPr>
            <p:ph idx="10" type="dt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2"/>
          <p:cNvSpPr txBox="1"/>
          <p:nvPr>
            <p:ph idx="11" type="ftr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2"/>
          <p:cNvSpPr txBox="1"/>
          <p:nvPr>
            <p:ph idx="12" type="sldNum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3"/>
          <p:cNvSpPr txBox="1"/>
          <p:nvPr>
            <p:ph type="title"/>
          </p:nvPr>
        </p:nvSpPr>
        <p:spPr>
          <a:xfrm>
            <a:off x="457201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3"/>
          <p:cNvSpPr txBox="1"/>
          <p:nvPr>
            <p:ph idx="1" type="body"/>
          </p:nvPr>
        </p:nvSpPr>
        <p:spPr>
          <a:xfrm>
            <a:off x="3575050" y="273052"/>
            <a:ext cx="5111751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3"/>
          <p:cNvSpPr txBox="1"/>
          <p:nvPr>
            <p:ph idx="2" type="body"/>
          </p:nvPr>
        </p:nvSpPr>
        <p:spPr>
          <a:xfrm>
            <a:off x="457201" y="1435102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23"/>
          <p:cNvSpPr txBox="1"/>
          <p:nvPr>
            <p:ph idx="10" type="dt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3"/>
          <p:cNvSpPr txBox="1"/>
          <p:nvPr>
            <p:ph idx="11" type="ftr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3"/>
          <p:cNvSpPr txBox="1"/>
          <p:nvPr>
            <p:ph idx="12" type="sldNum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4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4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4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24"/>
          <p:cNvSpPr txBox="1"/>
          <p:nvPr>
            <p:ph idx="10" type="dt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4"/>
          <p:cNvSpPr txBox="1"/>
          <p:nvPr>
            <p:ph idx="11" type="ftr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4"/>
          <p:cNvSpPr txBox="1"/>
          <p:nvPr>
            <p:ph idx="12" type="sldNum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5"/>
          <p:cNvSpPr txBox="1"/>
          <p:nvPr>
            <p:ph idx="1" type="body"/>
          </p:nvPr>
        </p:nvSpPr>
        <p:spPr>
          <a:xfrm rot="5400000">
            <a:off x="2309019" y="-251617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5"/>
          <p:cNvSpPr txBox="1"/>
          <p:nvPr>
            <p:ph idx="10" type="dt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5"/>
          <p:cNvSpPr txBox="1"/>
          <p:nvPr>
            <p:ph idx="11" type="ftr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5"/>
          <p:cNvSpPr txBox="1"/>
          <p:nvPr>
            <p:ph idx="12" type="sldNum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6"/>
          <p:cNvSpPr txBox="1"/>
          <p:nvPr>
            <p:ph type="title"/>
          </p:nvPr>
        </p:nvSpPr>
        <p:spPr>
          <a:xfrm rot="5400000">
            <a:off x="4732338" y="2171703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6"/>
          <p:cNvSpPr txBox="1"/>
          <p:nvPr>
            <p:ph idx="1" type="body"/>
          </p:nvPr>
        </p:nvSpPr>
        <p:spPr>
          <a:xfrm rot="5400000">
            <a:off x="541338" y="190502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6"/>
          <p:cNvSpPr txBox="1"/>
          <p:nvPr>
            <p:ph idx="10" type="dt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6"/>
          <p:cNvSpPr txBox="1"/>
          <p:nvPr>
            <p:ph idx="11" type="ftr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6"/>
          <p:cNvSpPr txBox="1"/>
          <p:nvPr>
            <p:ph idx="12" type="sldNum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5"/>
          <p:cNvSpPr txBox="1"/>
          <p:nvPr>
            <p:ph idx="1" type="body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5"/>
          <p:cNvSpPr txBox="1"/>
          <p:nvPr>
            <p:ph idx="10" type="dt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5"/>
          <p:cNvSpPr txBox="1"/>
          <p:nvPr>
            <p:ph idx="11" type="ftr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5"/>
          <p:cNvSpPr txBox="1"/>
          <p:nvPr>
            <p:ph idx="12" type="sldNum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10" Type="http://schemas.openxmlformats.org/officeDocument/2006/relationships/image" Target="../media/image8.png"/><Relationship Id="rId9" Type="http://schemas.openxmlformats.org/officeDocument/2006/relationships/image" Target="../media/image7.png"/><Relationship Id="rId5" Type="http://schemas.openxmlformats.org/officeDocument/2006/relationships/image" Target="../media/image3.png"/><Relationship Id="rId6" Type="http://schemas.openxmlformats.org/officeDocument/2006/relationships/image" Target="../media/image4.jpg"/><Relationship Id="rId7" Type="http://schemas.openxmlformats.org/officeDocument/2006/relationships/image" Target="../media/image5.png"/><Relationship Id="rId8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jpg"/><Relationship Id="rId4" Type="http://schemas.openxmlformats.org/officeDocument/2006/relationships/image" Target="../media/image1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png"/><Relationship Id="rId4" Type="http://schemas.openxmlformats.org/officeDocument/2006/relationships/image" Target="../media/image7.png"/><Relationship Id="rId5" Type="http://schemas.openxmlformats.org/officeDocument/2006/relationships/image" Target="../media/image4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png"/><Relationship Id="rId4" Type="http://schemas.openxmlformats.org/officeDocument/2006/relationships/image" Target="../media/image14.png"/><Relationship Id="rId5" Type="http://schemas.openxmlformats.org/officeDocument/2006/relationships/image" Target="../media/image4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jpg"/><Relationship Id="rId4" Type="http://schemas.openxmlformats.org/officeDocument/2006/relationships/image" Target="../media/image15.jpg"/><Relationship Id="rId5" Type="http://schemas.openxmlformats.org/officeDocument/2006/relationships/image" Target="../media/image16.png"/><Relationship Id="rId6" Type="http://schemas.openxmlformats.org/officeDocument/2006/relationships/image" Target="../media/image1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jpg"/><Relationship Id="rId4" Type="http://schemas.openxmlformats.org/officeDocument/2006/relationships/image" Target="../media/image1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jpg"/><Relationship Id="rId4" Type="http://schemas.openxmlformats.org/officeDocument/2006/relationships/image" Target="../media/image1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2.png"/><Relationship Id="rId4" Type="http://schemas.openxmlformats.org/officeDocument/2006/relationships/image" Target="../media/image4.jpg"/><Relationship Id="rId5" Type="http://schemas.openxmlformats.org/officeDocument/2006/relationships/image" Target="../media/image21.png"/><Relationship Id="rId6" Type="http://schemas.openxmlformats.org/officeDocument/2006/relationships/image" Target="../media/image28.png"/><Relationship Id="rId7" Type="http://schemas.openxmlformats.org/officeDocument/2006/relationships/image" Target="../media/image2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2.png"/><Relationship Id="rId4" Type="http://schemas.openxmlformats.org/officeDocument/2006/relationships/image" Target="../media/image31.png"/><Relationship Id="rId9" Type="http://schemas.openxmlformats.org/officeDocument/2006/relationships/image" Target="../media/image14.png"/><Relationship Id="rId5" Type="http://schemas.openxmlformats.org/officeDocument/2006/relationships/image" Target="../media/image4.jpg"/><Relationship Id="rId6" Type="http://schemas.openxmlformats.org/officeDocument/2006/relationships/image" Target="../media/image5.png"/><Relationship Id="rId7" Type="http://schemas.openxmlformats.org/officeDocument/2006/relationships/image" Target="../media/image30.png"/><Relationship Id="rId8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3023201" cy="171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2151761">
            <a:off x="10912534" y="-4157532"/>
            <a:ext cx="10454404" cy="7622211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2700000">
            <a:off x="-4857365" y="6666977"/>
            <a:ext cx="11422613" cy="8328123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"/>
          <p:cNvSpPr/>
          <p:nvPr/>
        </p:nvSpPr>
        <p:spPr>
          <a:xfrm>
            <a:off x="16005389" y="258645"/>
            <a:ext cx="1827819" cy="1827819"/>
          </a:xfrm>
          <a:prstGeom prst="ellipse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511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/>
          <p:cNvSpPr txBox="1"/>
          <p:nvPr/>
        </p:nvSpPr>
        <p:spPr>
          <a:xfrm>
            <a:off x="4612358" y="2962636"/>
            <a:ext cx="10547100" cy="23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S" sz="7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Itinerario Catecumenal  hacia el </a:t>
            </a:r>
            <a:r>
              <a:rPr lang="es-ES" sz="7200">
                <a:solidFill>
                  <a:schemeClr val="dk1"/>
                </a:solidFill>
              </a:rPr>
              <a:t>M</a:t>
            </a:r>
            <a:r>
              <a:rPr b="0" i="0" lang="es-ES" sz="7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atrimonio</a:t>
            </a:r>
            <a:endParaRPr sz="7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"/>
          <p:cNvSpPr/>
          <p:nvPr/>
        </p:nvSpPr>
        <p:spPr>
          <a:xfrm rot="5400000">
            <a:off x="12417740" y="4450372"/>
            <a:ext cx="1858967" cy="9950823"/>
          </a:xfrm>
          <a:custGeom>
            <a:rect b="b" l="l" r="r" t="t"/>
            <a:pathLst>
              <a:path extrusionOk="0" h="2794892" w="555679">
                <a:moveTo>
                  <a:pt x="277840" y="0"/>
                </a:moveTo>
                <a:lnTo>
                  <a:pt x="277840" y="0"/>
                </a:lnTo>
                <a:cubicBezTo>
                  <a:pt x="431286" y="0"/>
                  <a:pt x="555679" y="124393"/>
                  <a:pt x="555679" y="277840"/>
                </a:cubicBezTo>
                <a:lnTo>
                  <a:pt x="555679" y="2517053"/>
                </a:lnTo>
                <a:cubicBezTo>
                  <a:pt x="555679" y="2670499"/>
                  <a:pt x="431286" y="2794892"/>
                  <a:pt x="277840" y="2794892"/>
                </a:cubicBezTo>
                <a:lnTo>
                  <a:pt x="277840" y="2794892"/>
                </a:lnTo>
                <a:cubicBezTo>
                  <a:pt x="204152" y="2794892"/>
                  <a:pt x="133482" y="2765620"/>
                  <a:pt x="81377" y="2713515"/>
                </a:cubicBezTo>
                <a:cubicBezTo>
                  <a:pt x="29272" y="2661410"/>
                  <a:pt x="0" y="2590740"/>
                  <a:pt x="0" y="2517053"/>
                </a:cubicBezTo>
                <a:lnTo>
                  <a:pt x="0" y="277840"/>
                </a:lnTo>
                <a:cubicBezTo>
                  <a:pt x="0" y="204152"/>
                  <a:pt x="29272" y="133482"/>
                  <a:pt x="81377" y="81377"/>
                </a:cubicBezTo>
                <a:cubicBezTo>
                  <a:pt x="133482" y="29272"/>
                  <a:pt x="204152" y="0"/>
                  <a:pt x="277840" y="0"/>
                </a:cubicBezTo>
                <a:close/>
              </a:path>
            </a:pathLst>
          </a:custGeom>
          <a:solidFill>
            <a:srgbClr val="9E226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Arquidiócesis de México" id="90" name="Google Shape;90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6764000" y="8707272"/>
            <a:ext cx="1321083" cy="1321083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"/>
          <p:cNvSpPr txBox="1"/>
          <p:nvPr/>
        </p:nvSpPr>
        <p:spPr>
          <a:xfrm>
            <a:off x="9651723" y="9102617"/>
            <a:ext cx="678027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13 de septiembre del 2022</a:t>
            </a:r>
            <a:endParaRPr sz="3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2" name="Google Shape;92;p1"/>
          <p:cNvPicPr preferRelativeResize="0"/>
          <p:nvPr/>
        </p:nvPicPr>
        <p:blipFill rotWithShape="1">
          <a:blip r:embed="rId8">
            <a:alphaModFix/>
          </a:blip>
          <a:srcRect b="22902" l="18967" r="12697" t="8885"/>
          <a:stretch/>
        </p:blipFill>
        <p:spPr>
          <a:xfrm>
            <a:off x="215494" y="2437565"/>
            <a:ext cx="2592211" cy="2587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"/>
          <p:cNvPicPr preferRelativeResize="0"/>
          <p:nvPr/>
        </p:nvPicPr>
        <p:blipFill rotWithShape="1">
          <a:blip r:embed="rId9">
            <a:alphaModFix/>
          </a:blip>
          <a:srcRect b="24335" l="58604" r="0" t="37121"/>
          <a:stretch/>
        </p:blipFill>
        <p:spPr>
          <a:xfrm>
            <a:off x="14425757" y="5256819"/>
            <a:ext cx="2359703" cy="2746481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"/>
          <p:cNvPicPr preferRelativeResize="0"/>
          <p:nvPr/>
        </p:nvPicPr>
        <p:blipFill rotWithShape="1">
          <a:blip r:embed="rId10">
            <a:alphaModFix/>
          </a:blip>
          <a:srcRect b="8372" l="14294" r="43342" t="60732"/>
          <a:stretch/>
        </p:blipFill>
        <p:spPr>
          <a:xfrm>
            <a:off x="8371812" y="258645"/>
            <a:ext cx="837369" cy="10856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"/>
          <p:cNvSpPr/>
          <p:nvPr/>
        </p:nvSpPr>
        <p:spPr>
          <a:xfrm>
            <a:off x="0" y="-145300"/>
            <a:ext cx="18474900" cy="10432200"/>
          </a:xfrm>
          <a:prstGeom prst="rect">
            <a:avLst/>
          </a:prstGeom>
          <a:solidFill>
            <a:srgbClr val="7CA1CE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2"/>
          <p:cNvSpPr/>
          <p:nvPr/>
        </p:nvSpPr>
        <p:spPr>
          <a:xfrm rot="5400000">
            <a:off x="5680572" y="-6218428"/>
            <a:ext cx="1512794" cy="13949682"/>
          </a:xfrm>
          <a:custGeom>
            <a:rect b="b" l="l" r="r" t="t"/>
            <a:pathLst>
              <a:path extrusionOk="0" h="5148873" w="278875">
                <a:moveTo>
                  <a:pt x="139437" y="0"/>
                </a:moveTo>
                <a:lnTo>
                  <a:pt x="139437" y="0"/>
                </a:lnTo>
                <a:cubicBezTo>
                  <a:pt x="176418" y="0"/>
                  <a:pt x="211885" y="14691"/>
                  <a:pt x="238034" y="40840"/>
                </a:cubicBezTo>
                <a:cubicBezTo>
                  <a:pt x="264184" y="66990"/>
                  <a:pt x="278875" y="102456"/>
                  <a:pt x="278875" y="139437"/>
                </a:cubicBezTo>
                <a:lnTo>
                  <a:pt x="278875" y="5009436"/>
                </a:lnTo>
                <a:cubicBezTo>
                  <a:pt x="278875" y="5046417"/>
                  <a:pt x="264184" y="5081883"/>
                  <a:pt x="238034" y="5108033"/>
                </a:cubicBezTo>
                <a:cubicBezTo>
                  <a:pt x="211885" y="5134182"/>
                  <a:pt x="176418" y="5148873"/>
                  <a:pt x="139437" y="5148873"/>
                </a:cubicBezTo>
                <a:lnTo>
                  <a:pt x="139437" y="5148873"/>
                </a:lnTo>
                <a:cubicBezTo>
                  <a:pt x="62428" y="5148873"/>
                  <a:pt x="0" y="5086445"/>
                  <a:pt x="0" y="5009436"/>
                </a:cubicBezTo>
                <a:lnTo>
                  <a:pt x="0" y="139437"/>
                </a:lnTo>
                <a:cubicBezTo>
                  <a:pt x="0" y="62428"/>
                  <a:pt x="62428" y="0"/>
                  <a:pt x="139437" y="0"/>
                </a:cubicBezTo>
                <a:close/>
              </a:path>
            </a:pathLst>
          </a:custGeom>
          <a:solidFill>
            <a:srgbClr val="35B9B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01" name="Google Shape;101;p2"/>
          <p:cNvCxnSpPr/>
          <p:nvPr/>
        </p:nvCxnSpPr>
        <p:spPr>
          <a:xfrm rot="5400000">
            <a:off x="4355087" y="5143495"/>
            <a:ext cx="2316415" cy="0"/>
          </a:xfrm>
          <a:prstGeom prst="straightConnector1">
            <a:avLst/>
          </a:prstGeom>
          <a:noFill/>
          <a:ln cap="rnd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2" name="Google Shape;102;p2"/>
          <p:cNvSpPr/>
          <p:nvPr/>
        </p:nvSpPr>
        <p:spPr>
          <a:xfrm rot="5400000">
            <a:off x="11840443" y="2645402"/>
            <a:ext cx="1333484" cy="13949682"/>
          </a:xfrm>
          <a:custGeom>
            <a:rect b="b" l="l" r="r" t="t"/>
            <a:pathLst>
              <a:path extrusionOk="0" h="5148873" w="278875">
                <a:moveTo>
                  <a:pt x="139437" y="0"/>
                </a:moveTo>
                <a:lnTo>
                  <a:pt x="139437" y="0"/>
                </a:lnTo>
                <a:cubicBezTo>
                  <a:pt x="176418" y="0"/>
                  <a:pt x="211885" y="14691"/>
                  <a:pt x="238034" y="40840"/>
                </a:cubicBezTo>
                <a:cubicBezTo>
                  <a:pt x="264184" y="66990"/>
                  <a:pt x="278875" y="102456"/>
                  <a:pt x="278875" y="139437"/>
                </a:cubicBezTo>
                <a:lnTo>
                  <a:pt x="278875" y="5009436"/>
                </a:lnTo>
                <a:cubicBezTo>
                  <a:pt x="278875" y="5046417"/>
                  <a:pt x="264184" y="5081883"/>
                  <a:pt x="238034" y="5108033"/>
                </a:cubicBezTo>
                <a:cubicBezTo>
                  <a:pt x="211885" y="5134182"/>
                  <a:pt x="176418" y="5148873"/>
                  <a:pt x="139437" y="5148873"/>
                </a:cubicBezTo>
                <a:lnTo>
                  <a:pt x="139437" y="5148873"/>
                </a:lnTo>
                <a:cubicBezTo>
                  <a:pt x="62428" y="5148873"/>
                  <a:pt x="0" y="5086445"/>
                  <a:pt x="0" y="5009436"/>
                </a:cubicBezTo>
                <a:lnTo>
                  <a:pt x="0" y="139437"/>
                </a:lnTo>
                <a:cubicBezTo>
                  <a:pt x="0" y="62428"/>
                  <a:pt x="62428" y="0"/>
                  <a:pt x="139437" y="0"/>
                </a:cubicBezTo>
                <a:close/>
              </a:path>
            </a:pathLst>
          </a:custGeom>
          <a:solidFill>
            <a:srgbClr val="2254A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2"/>
          <p:cNvSpPr txBox="1"/>
          <p:nvPr/>
        </p:nvSpPr>
        <p:spPr>
          <a:xfrm>
            <a:off x="6537262" y="3357948"/>
            <a:ext cx="10812000" cy="40692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306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Son igualmente hijos, los que se preparan a una vocación consagrada, Presbítero, religiosa o religioso; como los que se preparan a la vida matrimonial, por lo que corresponderá una igual intensidad en la preparación y formación de los mismos.</a:t>
            </a:r>
            <a:endParaRPr sz="4306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2"/>
          <p:cNvSpPr/>
          <p:nvPr/>
        </p:nvSpPr>
        <p:spPr>
          <a:xfrm>
            <a:off x="17068800" y="9154570"/>
            <a:ext cx="1011836" cy="931346"/>
          </a:xfrm>
          <a:prstGeom prst="ellipse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flat" cmpd="sng" w="9525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999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2"/>
          <p:cNvSpPr txBox="1"/>
          <p:nvPr/>
        </p:nvSpPr>
        <p:spPr>
          <a:xfrm>
            <a:off x="762000" y="340914"/>
            <a:ext cx="6780270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Del prefacio</a:t>
            </a:r>
            <a:endParaRPr sz="4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2"/>
          <p:cNvSpPr txBox="1"/>
          <p:nvPr/>
        </p:nvSpPr>
        <p:spPr>
          <a:xfrm>
            <a:off x="7765587" y="9416982"/>
            <a:ext cx="8248336" cy="40652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728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Dimensión Episcopal de Pastoral de la Familia</a:t>
            </a:r>
            <a:endParaRPr/>
          </a:p>
        </p:txBody>
      </p:sp>
      <p:pic>
        <p:nvPicPr>
          <p:cNvPr id="107" name="Google Shape;107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86439" y="2679649"/>
            <a:ext cx="4737747" cy="47377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"/>
          <p:cNvSpPr/>
          <p:nvPr/>
        </p:nvSpPr>
        <p:spPr>
          <a:xfrm>
            <a:off x="5169214" y="-1104900"/>
            <a:ext cx="15419663" cy="15304201"/>
          </a:xfrm>
          <a:custGeom>
            <a:rect b="b" l="l" r="r" t="t"/>
            <a:pathLst>
              <a:path extrusionOk="0" h="5911850" w="6417310">
                <a:moveTo>
                  <a:pt x="1215390" y="402590"/>
                </a:moveTo>
                <a:lnTo>
                  <a:pt x="177800" y="2192020"/>
                </a:lnTo>
                <a:cubicBezTo>
                  <a:pt x="0" y="2498090"/>
                  <a:pt x="43180" y="2884170"/>
                  <a:pt x="283210" y="3144520"/>
                </a:cubicBezTo>
                <a:lnTo>
                  <a:pt x="2594610" y="5651500"/>
                </a:lnTo>
                <a:cubicBezTo>
                  <a:pt x="2747010" y="5817870"/>
                  <a:pt x="2962910" y="5911850"/>
                  <a:pt x="3187700" y="5911850"/>
                </a:cubicBezTo>
                <a:lnTo>
                  <a:pt x="5609590" y="5911850"/>
                </a:lnTo>
                <a:cubicBezTo>
                  <a:pt x="6055360" y="5911850"/>
                  <a:pt x="6417310" y="5549900"/>
                  <a:pt x="6417310" y="5104130"/>
                </a:cubicBezTo>
                <a:lnTo>
                  <a:pt x="6417310" y="1891030"/>
                </a:lnTo>
                <a:cubicBezTo>
                  <a:pt x="6417310" y="1724660"/>
                  <a:pt x="6366510" y="1562100"/>
                  <a:pt x="6269990" y="1426210"/>
                </a:cubicBezTo>
                <a:lnTo>
                  <a:pt x="5507990" y="342900"/>
                </a:lnTo>
                <a:cubicBezTo>
                  <a:pt x="5356860" y="128270"/>
                  <a:pt x="5110480" y="0"/>
                  <a:pt x="4847590" y="0"/>
                </a:cubicBezTo>
                <a:lnTo>
                  <a:pt x="1913890" y="0"/>
                </a:lnTo>
                <a:cubicBezTo>
                  <a:pt x="1625600" y="0"/>
                  <a:pt x="1358900" y="153670"/>
                  <a:pt x="1215390" y="402590"/>
                </a:cubicBezTo>
                <a:close/>
              </a:path>
            </a:pathLst>
          </a:custGeom>
          <a:solidFill>
            <a:srgbClr val="EDF1F2">
              <a:alpha val="8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3"/>
          <p:cNvSpPr txBox="1"/>
          <p:nvPr/>
        </p:nvSpPr>
        <p:spPr>
          <a:xfrm>
            <a:off x="509045" y="4499588"/>
            <a:ext cx="6503056" cy="21236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6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Aunque lo sabemos...</a:t>
            </a:r>
            <a:endParaRPr b="1" sz="6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3"/>
          <p:cNvSpPr txBox="1"/>
          <p:nvPr/>
        </p:nvSpPr>
        <p:spPr>
          <a:xfrm>
            <a:off x="7720724" y="2247900"/>
            <a:ext cx="10058100" cy="56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r>
              <a:rPr lang="es-ES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 la preparación de los primeros, se deriva una aceptación o no a entrar en la vida sacerdotal o religiosa, seminarios o conventos, órdenes sagradas o votos perpetuos.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 así en cambio, con los novios, que </a:t>
            </a:r>
            <a:r>
              <a:rPr b="1" lang="es-ES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 cualquier manera entrarán en la vida de pareja</a:t>
            </a:r>
            <a:r>
              <a:rPr lang="es-ES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ya sea, con sacramento o sin el, con contrato civil o sin él; y engendrarán hijos; y seguirán siendo hijos de Dios, muchos de ellos seguirán llamándose católicos</a:t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3"/>
          <p:cNvSpPr/>
          <p:nvPr/>
        </p:nvSpPr>
        <p:spPr>
          <a:xfrm>
            <a:off x="16767119" y="8953500"/>
            <a:ext cx="1011836" cy="931346"/>
          </a:xfrm>
          <a:prstGeom prst="ellipse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flat" cmpd="sng" w="9525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999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"/>
          <p:cNvSpPr/>
          <p:nvPr/>
        </p:nvSpPr>
        <p:spPr>
          <a:xfrm flipH="1">
            <a:off x="-3361762" y="3"/>
            <a:ext cx="13221683" cy="12180277"/>
          </a:xfrm>
          <a:custGeom>
            <a:rect b="b" l="l" r="r" t="t"/>
            <a:pathLst>
              <a:path extrusionOk="0" h="5911850" w="6417310">
                <a:moveTo>
                  <a:pt x="1215390" y="402590"/>
                </a:moveTo>
                <a:lnTo>
                  <a:pt x="177800" y="2192020"/>
                </a:lnTo>
                <a:cubicBezTo>
                  <a:pt x="0" y="2498090"/>
                  <a:pt x="43180" y="2884170"/>
                  <a:pt x="283210" y="3144520"/>
                </a:cubicBezTo>
                <a:lnTo>
                  <a:pt x="2594610" y="5651500"/>
                </a:lnTo>
                <a:cubicBezTo>
                  <a:pt x="2747010" y="5817870"/>
                  <a:pt x="2962910" y="5911850"/>
                  <a:pt x="3187700" y="5911850"/>
                </a:cubicBezTo>
                <a:lnTo>
                  <a:pt x="5609590" y="5911850"/>
                </a:lnTo>
                <a:cubicBezTo>
                  <a:pt x="6055360" y="5911850"/>
                  <a:pt x="6417310" y="5549900"/>
                  <a:pt x="6417310" y="5104130"/>
                </a:cubicBezTo>
                <a:lnTo>
                  <a:pt x="6417310" y="1891030"/>
                </a:lnTo>
                <a:cubicBezTo>
                  <a:pt x="6417310" y="1724660"/>
                  <a:pt x="6366510" y="1562100"/>
                  <a:pt x="6269990" y="1426210"/>
                </a:cubicBezTo>
                <a:lnTo>
                  <a:pt x="5507990" y="342900"/>
                </a:lnTo>
                <a:cubicBezTo>
                  <a:pt x="5356860" y="128270"/>
                  <a:pt x="5110480" y="0"/>
                  <a:pt x="4847590" y="0"/>
                </a:cubicBezTo>
                <a:lnTo>
                  <a:pt x="1913890" y="0"/>
                </a:lnTo>
                <a:cubicBezTo>
                  <a:pt x="1625600" y="0"/>
                  <a:pt x="1358900" y="153670"/>
                  <a:pt x="1215390" y="402590"/>
                </a:cubicBezTo>
                <a:close/>
              </a:path>
            </a:pathLst>
          </a:custGeom>
          <a:solidFill>
            <a:srgbClr val="EDF1F2">
              <a:alpha val="80000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52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4"/>
          <p:cNvSpPr txBox="1"/>
          <p:nvPr/>
        </p:nvSpPr>
        <p:spPr>
          <a:xfrm>
            <a:off x="685800" y="4457700"/>
            <a:ext cx="7933765" cy="11079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6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Tener presente que...</a:t>
            </a:r>
            <a:endParaRPr b="1" sz="6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4"/>
          <p:cNvSpPr txBox="1"/>
          <p:nvPr/>
        </p:nvSpPr>
        <p:spPr>
          <a:xfrm>
            <a:off x="10207232" y="2388900"/>
            <a:ext cx="7705200" cy="551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r>
              <a:rPr lang="es-E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 ningún caso deberemos excluirlos de nuestra acción y atención pastoral, toda vez, que </a:t>
            </a:r>
            <a:r>
              <a:rPr b="1" lang="es-E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tendremos que atenderlos y acercarnos a ellos, en la condición en que se encuentren, </a:t>
            </a:r>
            <a:r>
              <a:rPr lang="es-E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ya sea que se acerquen, o salgamos a buscarlos.</a:t>
            </a:r>
            <a:endParaRPr sz="4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4"/>
          <p:cNvSpPr/>
          <p:nvPr/>
        </p:nvSpPr>
        <p:spPr>
          <a:xfrm>
            <a:off x="16767119" y="8953500"/>
            <a:ext cx="1011836" cy="931346"/>
          </a:xfrm>
          <a:prstGeom prst="ellipse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flat" cmpd="sng" w="9525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999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5"/>
          <p:cNvSpPr/>
          <p:nvPr/>
        </p:nvSpPr>
        <p:spPr>
          <a:xfrm>
            <a:off x="2" y="0"/>
            <a:ext cx="9143998" cy="10287000"/>
          </a:xfrm>
          <a:prstGeom prst="rect">
            <a:avLst/>
          </a:prstGeom>
          <a:solidFill>
            <a:srgbClr val="2254A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5"/>
          <p:cNvSpPr txBox="1"/>
          <p:nvPr/>
        </p:nvSpPr>
        <p:spPr>
          <a:xfrm>
            <a:off x="723901" y="876300"/>
            <a:ext cx="7696200" cy="611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Pronto, como se menciona, habrá también un documento, para los divorciados y los matrimonios no sacramentados, </a:t>
            </a:r>
            <a:r>
              <a:rPr b="1" lang="es-ES" sz="3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que constituyen un elevado porcentaje de nuestra sociedad</a:t>
            </a:r>
            <a:r>
              <a:rPr lang="es-ES" sz="3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; y que también son igualmente hijos, de la madre Iglesia, a quienes también corresponde una atención de igual intensidad.</a:t>
            </a:r>
            <a:endParaRPr/>
          </a:p>
        </p:txBody>
      </p:sp>
      <p:pic>
        <p:nvPicPr>
          <p:cNvPr id="130" name="Google Shape;130;p5"/>
          <p:cNvPicPr preferRelativeResize="0"/>
          <p:nvPr/>
        </p:nvPicPr>
        <p:blipFill rotWithShape="1">
          <a:blip r:embed="rId3">
            <a:alphaModFix/>
          </a:blip>
          <a:srcRect b="10243" l="0" r="65401" t="75177"/>
          <a:stretch/>
        </p:blipFill>
        <p:spPr>
          <a:xfrm>
            <a:off x="7303443" y="6934199"/>
            <a:ext cx="3182838" cy="3352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5"/>
          <p:cNvPicPr preferRelativeResize="0"/>
          <p:nvPr/>
        </p:nvPicPr>
        <p:blipFill rotWithShape="1">
          <a:blip r:embed="rId4">
            <a:alphaModFix/>
          </a:blip>
          <a:srcRect b="45102" l="0" r="63447" t="0"/>
          <a:stretch/>
        </p:blipFill>
        <p:spPr>
          <a:xfrm>
            <a:off x="12202886" y="1548211"/>
            <a:ext cx="3531542" cy="6629929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5"/>
          <p:cNvSpPr/>
          <p:nvPr/>
        </p:nvSpPr>
        <p:spPr>
          <a:xfrm>
            <a:off x="16767119" y="8953500"/>
            <a:ext cx="1011836" cy="931346"/>
          </a:xfrm>
          <a:prstGeom prst="ellipse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 cap="flat" cmpd="sng" w="9525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999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6"/>
          <p:cNvSpPr/>
          <p:nvPr/>
        </p:nvSpPr>
        <p:spPr>
          <a:xfrm>
            <a:off x="9144000" y="0"/>
            <a:ext cx="9143998" cy="10287000"/>
          </a:xfrm>
          <a:prstGeom prst="rect">
            <a:avLst/>
          </a:prstGeom>
          <a:solidFill>
            <a:srgbClr val="2254A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6"/>
          <p:cNvSpPr txBox="1"/>
          <p:nvPr/>
        </p:nvSpPr>
        <p:spPr>
          <a:xfrm>
            <a:off x="10591800" y="2019300"/>
            <a:ext cx="7162800" cy="532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Los divorciados y todos los no sacramentados también son parte de nuestra tarea pastoral, quizá de manera especial, </a:t>
            </a:r>
            <a:r>
              <a:rPr b="1" lang="es-ES" sz="3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por ser los alejados </a:t>
            </a:r>
            <a:r>
              <a:rPr lang="es-ES" sz="3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y habrán de ser atendidos con igual urgencia, dado, especialmente, el número tan grande de ellos en nuestra sociedad </a:t>
            </a:r>
            <a:endParaRPr b="1" sz="3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9" name="Google Shape;139;p6"/>
          <p:cNvPicPr preferRelativeResize="0"/>
          <p:nvPr/>
        </p:nvPicPr>
        <p:blipFill rotWithShape="1">
          <a:blip r:embed="rId3">
            <a:alphaModFix/>
          </a:blip>
          <a:srcRect b="38361" l="0" r="60023" t="43914"/>
          <a:stretch/>
        </p:blipFill>
        <p:spPr>
          <a:xfrm>
            <a:off x="7467600" y="6515100"/>
            <a:ext cx="3733800" cy="41385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6"/>
          <p:cNvPicPr preferRelativeResize="0"/>
          <p:nvPr/>
        </p:nvPicPr>
        <p:blipFill rotWithShape="1">
          <a:blip r:embed="rId4">
            <a:alphaModFix/>
          </a:blip>
          <a:srcRect b="64792" l="0" r="61099" t="12836"/>
          <a:stretch/>
        </p:blipFill>
        <p:spPr>
          <a:xfrm>
            <a:off x="2717122" y="2032000"/>
            <a:ext cx="3965349" cy="5700899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6"/>
          <p:cNvSpPr/>
          <p:nvPr/>
        </p:nvSpPr>
        <p:spPr>
          <a:xfrm>
            <a:off x="16767119" y="8953500"/>
            <a:ext cx="1011836" cy="931346"/>
          </a:xfrm>
          <a:prstGeom prst="ellipse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 cap="flat" cmpd="sng" w="9525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999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4F4"/>
        </a:solidFill>
      </p:bgPr>
    </p:bg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7"/>
          <p:cNvSpPr txBox="1"/>
          <p:nvPr/>
        </p:nvSpPr>
        <p:spPr>
          <a:xfrm>
            <a:off x="609599" y="3279515"/>
            <a:ext cx="7342500" cy="41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r>
              <a:rPr lang="es-E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 quizá más que aumentar el ya de por sí grande número de momentos, que, como sacerdotes, estamos con las familias, se trataría de </a:t>
            </a:r>
            <a:r>
              <a:rPr b="1" lang="es-E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mejorar la calidad de los mismos...</a:t>
            </a:r>
            <a:endParaRPr sz="4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7"/>
          <p:cNvSpPr txBox="1"/>
          <p:nvPr/>
        </p:nvSpPr>
        <p:spPr>
          <a:xfrm>
            <a:off x="9982201" y="3618068"/>
            <a:ext cx="6784800" cy="41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...Bautismo, Catequesis, Confirmación, Presentación, 1a Comunión; XV Años, Boda, aniversarios, enfermedad, defunción, entre otros.</a:t>
            </a:r>
            <a:endParaRPr sz="4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7"/>
          <p:cNvSpPr txBox="1"/>
          <p:nvPr/>
        </p:nvSpPr>
        <p:spPr>
          <a:xfrm>
            <a:off x="2208728" y="384868"/>
            <a:ext cx="9144000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6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Pensar</a:t>
            </a:r>
            <a:endParaRPr b="1" sz="5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7"/>
          <p:cNvSpPr/>
          <p:nvPr/>
        </p:nvSpPr>
        <p:spPr>
          <a:xfrm>
            <a:off x="16767119" y="8953500"/>
            <a:ext cx="1011836" cy="931346"/>
          </a:xfrm>
          <a:prstGeom prst="ellipse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flat" cmpd="sng" w="9525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999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7"/>
          <p:cNvSpPr/>
          <p:nvPr/>
        </p:nvSpPr>
        <p:spPr>
          <a:xfrm>
            <a:off x="9144000" y="2209800"/>
            <a:ext cx="179552" cy="5867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8"/>
          <p:cNvSpPr/>
          <p:nvPr/>
        </p:nvSpPr>
        <p:spPr>
          <a:xfrm>
            <a:off x="0" y="-10980"/>
            <a:ext cx="18288000" cy="3382956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8"/>
          <p:cNvSpPr/>
          <p:nvPr/>
        </p:nvSpPr>
        <p:spPr>
          <a:xfrm>
            <a:off x="0" y="6904044"/>
            <a:ext cx="18288000" cy="3382956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8"/>
          <p:cNvSpPr txBox="1"/>
          <p:nvPr/>
        </p:nvSpPr>
        <p:spPr>
          <a:xfrm>
            <a:off x="685800" y="537936"/>
            <a:ext cx="9753600" cy="23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Carácter iluminador e inspirador del Itinerario para cada Diócesis o Eparquía !</a:t>
            </a:r>
            <a:endParaRPr/>
          </a:p>
        </p:txBody>
      </p:sp>
      <p:sp>
        <p:nvSpPr>
          <p:cNvPr id="158" name="Google Shape;158;p8"/>
          <p:cNvSpPr txBox="1"/>
          <p:nvPr/>
        </p:nvSpPr>
        <p:spPr>
          <a:xfrm>
            <a:off x="7010400" y="3868525"/>
            <a:ext cx="10668000" cy="23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Participación activa de laicos, matrimonios expertos, o maduros, junto con los sacerdotes!</a:t>
            </a:r>
            <a:endParaRPr b="1" sz="4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8"/>
          <p:cNvSpPr txBox="1"/>
          <p:nvPr/>
        </p:nvSpPr>
        <p:spPr>
          <a:xfrm>
            <a:off x="492955" y="7654320"/>
            <a:ext cx="97179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Trabajo necesario en conjunto de todas las pastorales. </a:t>
            </a:r>
            <a:endParaRPr sz="4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8"/>
          <p:cNvSpPr/>
          <p:nvPr/>
        </p:nvSpPr>
        <p:spPr>
          <a:xfrm>
            <a:off x="16767119" y="8953500"/>
            <a:ext cx="1011836" cy="931346"/>
          </a:xfrm>
          <a:prstGeom prst="ellipse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flat" cmpd="sng" w="9525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999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1" name="Google Shape;161;p8"/>
          <p:cNvPicPr preferRelativeResize="0"/>
          <p:nvPr/>
        </p:nvPicPr>
        <p:blipFill rotWithShape="1">
          <a:blip r:embed="rId4">
            <a:alphaModFix/>
          </a:blip>
          <a:srcRect b="13136" l="3600" r="56800" t="10118"/>
          <a:stretch/>
        </p:blipFill>
        <p:spPr>
          <a:xfrm>
            <a:off x="13944600" y="719230"/>
            <a:ext cx="2057401" cy="205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25846" y="2884109"/>
            <a:ext cx="3889746" cy="3889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8"/>
          <p:cNvPicPr preferRelativeResize="0"/>
          <p:nvPr/>
        </p:nvPicPr>
        <p:blipFill rotWithShape="1">
          <a:blip r:embed="rId6">
            <a:alphaModFix/>
          </a:blip>
          <a:srcRect b="0" l="45828" r="0" t="0"/>
          <a:stretch/>
        </p:blipFill>
        <p:spPr>
          <a:xfrm>
            <a:off x="13563600" y="7144863"/>
            <a:ext cx="1951378" cy="27708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9"/>
          <p:cNvSpPr/>
          <p:nvPr/>
        </p:nvSpPr>
        <p:spPr>
          <a:xfrm>
            <a:off x="11480595" y="-643177"/>
            <a:ext cx="7848833" cy="7952749"/>
          </a:xfrm>
          <a:custGeom>
            <a:rect b="b" l="l" r="r" t="t"/>
            <a:pathLst>
              <a:path extrusionOk="0" h="5911850" w="6417310">
                <a:moveTo>
                  <a:pt x="1215390" y="402590"/>
                </a:moveTo>
                <a:lnTo>
                  <a:pt x="177800" y="2192020"/>
                </a:lnTo>
                <a:cubicBezTo>
                  <a:pt x="0" y="2498090"/>
                  <a:pt x="43180" y="2884170"/>
                  <a:pt x="283210" y="3144520"/>
                </a:cubicBezTo>
                <a:lnTo>
                  <a:pt x="2594610" y="5651500"/>
                </a:lnTo>
                <a:cubicBezTo>
                  <a:pt x="2747010" y="5817870"/>
                  <a:pt x="2962910" y="5911850"/>
                  <a:pt x="3187700" y="5911850"/>
                </a:cubicBezTo>
                <a:lnTo>
                  <a:pt x="5609590" y="5911850"/>
                </a:lnTo>
                <a:cubicBezTo>
                  <a:pt x="6055360" y="5911850"/>
                  <a:pt x="6417310" y="5549900"/>
                  <a:pt x="6417310" y="5104130"/>
                </a:cubicBezTo>
                <a:lnTo>
                  <a:pt x="6417310" y="1891030"/>
                </a:lnTo>
                <a:cubicBezTo>
                  <a:pt x="6417310" y="1724660"/>
                  <a:pt x="6366510" y="1562100"/>
                  <a:pt x="6269990" y="1426210"/>
                </a:cubicBezTo>
                <a:lnTo>
                  <a:pt x="5507990" y="342900"/>
                </a:lnTo>
                <a:cubicBezTo>
                  <a:pt x="5356860" y="128270"/>
                  <a:pt x="5110480" y="0"/>
                  <a:pt x="4847590" y="0"/>
                </a:cubicBezTo>
                <a:lnTo>
                  <a:pt x="1913890" y="0"/>
                </a:lnTo>
                <a:cubicBezTo>
                  <a:pt x="1625600" y="0"/>
                  <a:pt x="1358900" y="153670"/>
                  <a:pt x="1215390" y="402590"/>
                </a:cubicBezTo>
                <a:close/>
              </a:path>
            </a:pathLst>
          </a:custGeom>
          <a:gradFill>
            <a:gsLst>
              <a:gs pos="0">
                <a:srgbClr val="2254A4"/>
              </a:gs>
              <a:gs pos="100000">
                <a:schemeClr val="lt2"/>
              </a:gs>
            </a:gsLst>
            <a:lin ang="540000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9"/>
          <p:cNvSpPr/>
          <p:nvPr/>
        </p:nvSpPr>
        <p:spPr>
          <a:xfrm rot="10800000">
            <a:off x="583" y="8191500"/>
            <a:ext cx="2946239" cy="2714177"/>
          </a:xfrm>
          <a:custGeom>
            <a:rect b="b" l="l" r="r" t="t"/>
            <a:pathLst>
              <a:path extrusionOk="0" h="5911850" w="6417310">
                <a:moveTo>
                  <a:pt x="1215390" y="402590"/>
                </a:moveTo>
                <a:lnTo>
                  <a:pt x="177800" y="2192020"/>
                </a:lnTo>
                <a:cubicBezTo>
                  <a:pt x="0" y="2498090"/>
                  <a:pt x="43180" y="2884170"/>
                  <a:pt x="283210" y="3144520"/>
                </a:cubicBezTo>
                <a:lnTo>
                  <a:pt x="2594610" y="5651500"/>
                </a:lnTo>
                <a:cubicBezTo>
                  <a:pt x="2747010" y="5817870"/>
                  <a:pt x="2962910" y="5911850"/>
                  <a:pt x="3187700" y="5911850"/>
                </a:cubicBezTo>
                <a:lnTo>
                  <a:pt x="5609590" y="5911850"/>
                </a:lnTo>
                <a:cubicBezTo>
                  <a:pt x="6055360" y="5911850"/>
                  <a:pt x="6417310" y="5549900"/>
                  <a:pt x="6417310" y="5104130"/>
                </a:cubicBezTo>
                <a:lnTo>
                  <a:pt x="6417310" y="1891030"/>
                </a:lnTo>
                <a:cubicBezTo>
                  <a:pt x="6417310" y="1724660"/>
                  <a:pt x="6366510" y="1562100"/>
                  <a:pt x="6269990" y="1426210"/>
                </a:cubicBezTo>
                <a:lnTo>
                  <a:pt x="5507990" y="342900"/>
                </a:lnTo>
                <a:cubicBezTo>
                  <a:pt x="5356860" y="128270"/>
                  <a:pt x="5110480" y="0"/>
                  <a:pt x="4847590" y="0"/>
                </a:cubicBezTo>
                <a:lnTo>
                  <a:pt x="1913890" y="0"/>
                </a:lnTo>
                <a:cubicBezTo>
                  <a:pt x="1625600" y="0"/>
                  <a:pt x="1358900" y="153670"/>
                  <a:pt x="1215390" y="402590"/>
                </a:cubicBezTo>
                <a:close/>
              </a:path>
            </a:pathLst>
          </a:custGeom>
          <a:solidFill>
            <a:srgbClr val="9E226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9"/>
          <p:cNvSpPr txBox="1"/>
          <p:nvPr/>
        </p:nvSpPr>
        <p:spPr>
          <a:xfrm>
            <a:off x="1743330" y="3219896"/>
            <a:ext cx="9715494" cy="384720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900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Consideraciones para el Itinerario Catecumenal</a:t>
            </a:r>
            <a:endParaRPr/>
          </a:p>
        </p:txBody>
      </p:sp>
      <p:sp>
        <p:nvSpPr>
          <p:cNvPr id="171" name="Google Shape;171;p9"/>
          <p:cNvSpPr/>
          <p:nvPr/>
        </p:nvSpPr>
        <p:spPr>
          <a:xfrm>
            <a:off x="457200" y="8665630"/>
            <a:ext cx="1433372" cy="1433372"/>
          </a:xfrm>
          <a:prstGeom prst="ellipse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999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9"/>
          <p:cNvSpPr/>
          <p:nvPr/>
        </p:nvSpPr>
        <p:spPr>
          <a:xfrm>
            <a:off x="0" y="10104445"/>
            <a:ext cx="18288000" cy="182556"/>
          </a:xfrm>
          <a:prstGeom prst="rect">
            <a:avLst/>
          </a:prstGeom>
          <a:solidFill>
            <a:srgbClr val="9E226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3" name="Google Shape;173;p9"/>
          <p:cNvPicPr preferRelativeResize="0"/>
          <p:nvPr/>
        </p:nvPicPr>
        <p:blipFill rotWithShape="1">
          <a:blip r:embed="rId4">
            <a:alphaModFix/>
          </a:blip>
          <a:srcRect b="21111" l="0" r="0" t="0"/>
          <a:stretch/>
        </p:blipFill>
        <p:spPr>
          <a:xfrm>
            <a:off x="14173200" y="1200596"/>
            <a:ext cx="3654378" cy="4038600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76200" rotWithShape="0" algn="tl" dir="7800000" dist="381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0"/>
          <p:cNvSpPr/>
          <p:nvPr/>
        </p:nvSpPr>
        <p:spPr>
          <a:xfrm>
            <a:off x="6169884" y="-419100"/>
            <a:ext cx="14471034" cy="12178411"/>
          </a:xfrm>
          <a:custGeom>
            <a:rect b="b" l="l" r="r" t="t"/>
            <a:pathLst>
              <a:path extrusionOk="0" h="5911850" w="6417310">
                <a:moveTo>
                  <a:pt x="1215390" y="402590"/>
                </a:moveTo>
                <a:lnTo>
                  <a:pt x="177800" y="2192020"/>
                </a:lnTo>
                <a:cubicBezTo>
                  <a:pt x="0" y="2498090"/>
                  <a:pt x="43180" y="2884170"/>
                  <a:pt x="283210" y="3144520"/>
                </a:cubicBezTo>
                <a:lnTo>
                  <a:pt x="2594610" y="5651500"/>
                </a:lnTo>
                <a:cubicBezTo>
                  <a:pt x="2747010" y="5817870"/>
                  <a:pt x="2962910" y="5911850"/>
                  <a:pt x="3187700" y="5911850"/>
                </a:cubicBezTo>
                <a:lnTo>
                  <a:pt x="5609590" y="5911850"/>
                </a:lnTo>
                <a:cubicBezTo>
                  <a:pt x="6055360" y="5911850"/>
                  <a:pt x="6417310" y="5549900"/>
                  <a:pt x="6417310" y="5104130"/>
                </a:cubicBezTo>
                <a:lnTo>
                  <a:pt x="6417310" y="1891030"/>
                </a:lnTo>
                <a:cubicBezTo>
                  <a:pt x="6417310" y="1724660"/>
                  <a:pt x="6366510" y="1562100"/>
                  <a:pt x="6269990" y="1426210"/>
                </a:cubicBezTo>
                <a:lnTo>
                  <a:pt x="5507990" y="342900"/>
                </a:lnTo>
                <a:cubicBezTo>
                  <a:pt x="5356860" y="128270"/>
                  <a:pt x="5110480" y="0"/>
                  <a:pt x="4847590" y="0"/>
                </a:cubicBezTo>
                <a:lnTo>
                  <a:pt x="1913890" y="0"/>
                </a:lnTo>
                <a:cubicBezTo>
                  <a:pt x="1625600" y="0"/>
                  <a:pt x="1358900" y="153670"/>
                  <a:pt x="1215390" y="402590"/>
                </a:cubicBezTo>
                <a:close/>
              </a:path>
            </a:pathLst>
          </a:custGeom>
          <a:gradFill>
            <a:gsLst>
              <a:gs pos="0">
                <a:srgbClr val="9E2261"/>
              </a:gs>
              <a:gs pos="100000">
                <a:schemeClr val="lt2"/>
              </a:gs>
            </a:gsLst>
            <a:lin ang="540000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10"/>
          <p:cNvSpPr/>
          <p:nvPr/>
        </p:nvSpPr>
        <p:spPr>
          <a:xfrm>
            <a:off x="385809" y="460980"/>
            <a:ext cx="1433372" cy="1433372"/>
          </a:xfrm>
          <a:prstGeom prst="ellipse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999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10"/>
          <p:cNvSpPr txBox="1"/>
          <p:nvPr/>
        </p:nvSpPr>
        <p:spPr>
          <a:xfrm>
            <a:off x="9044400" y="738150"/>
            <a:ext cx="8728500" cy="67419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5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r>
              <a:rPr lang="es-ES" sz="5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omprendería una encuesta o investigación de lo que </a:t>
            </a:r>
            <a:r>
              <a:rPr b="1" lang="es-ES" sz="5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ya tiene cada una de las Diócesis</a:t>
            </a:r>
            <a:r>
              <a:rPr lang="es-ES" sz="5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en nuestro país. Y partiendo de ahí, </a:t>
            </a:r>
            <a:r>
              <a:rPr b="1" lang="es-ES" sz="5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ofrecer luces y criterios para la Pastoral Familiar</a:t>
            </a:r>
            <a:r>
              <a:rPr lang="es-ES" sz="5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a partir del Itinerario Vaticano.</a:t>
            </a:r>
            <a:endParaRPr sz="5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10"/>
          <p:cNvSpPr txBox="1"/>
          <p:nvPr/>
        </p:nvSpPr>
        <p:spPr>
          <a:xfrm>
            <a:off x="1102495" y="3020902"/>
            <a:ext cx="4114800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 Itinerario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Catecumenal...</a:t>
            </a:r>
            <a:endParaRPr b="1" sz="4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2" name="Google Shape;182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46533" y="5446886"/>
            <a:ext cx="3770762" cy="4225320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76200" rotWithShape="0" algn="tl" dir="7800000" dist="381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1"/>
          <p:cNvSpPr/>
          <p:nvPr/>
        </p:nvSpPr>
        <p:spPr>
          <a:xfrm flipH="1">
            <a:off x="-3361762" y="3"/>
            <a:ext cx="13221683" cy="12180277"/>
          </a:xfrm>
          <a:custGeom>
            <a:rect b="b" l="l" r="r" t="t"/>
            <a:pathLst>
              <a:path extrusionOk="0" h="5911850" w="6417310">
                <a:moveTo>
                  <a:pt x="1215390" y="402590"/>
                </a:moveTo>
                <a:lnTo>
                  <a:pt x="177800" y="2192020"/>
                </a:lnTo>
                <a:cubicBezTo>
                  <a:pt x="0" y="2498090"/>
                  <a:pt x="43180" y="2884170"/>
                  <a:pt x="283210" y="3144520"/>
                </a:cubicBezTo>
                <a:lnTo>
                  <a:pt x="2594610" y="5651500"/>
                </a:lnTo>
                <a:cubicBezTo>
                  <a:pt x="2747010" y="5817870"/>
                  <a:pt x="2962910" y="5911850"/>
                  <a:pt x="3187700" y="5911850"/>
                </a:cubicBezTo>
                <a:lnTo>
                  <a:pt x="5609590" y="5911850"/>
                </a:lnTo>
                <a:cubicBezTo>
                  <a:pt x="6055360" y="5911850"/>
                  <a:pt x="6417310" y="5549900"/>
                  <a:pt x="6417310" y="5104130"/>
                </a:cubicBezTo>
                <a:lnTo>
                  <a:pt x="6417310" y="1891030"/>
                </a:lnTo>
                <a:cubicBezTo>
                  <a:pt x="6417310" y="1724660"/>
                  <a:pt x="6366510" y="1562100"/>
                  <a:pt x="6269990" y="1426210"/>
                </a:cubicBezTo>
                <a:lnTo>
                  <a:pt x="5507990" y="342900"/>
                </a:lnTo>
                <a:cubicBezTo>
                  <a:pt x="5356860" y="128270"/>
                  <a:pt x="5110480" y="0"/>
                  <a:pt x="4847590" y="0"/>
                </a:cubicBezTo>
                <a:lnTo>
                  <a:pt x="1913890" y="0"/>
                </a:lnTo>
                <a:cubicBezTo>
                  <a:pt x="1625600" y="0"/>
                  <a:pt x="1358900" y="153670"/>
                  <a:pt x="1215390" y="402590"/>
                </a:cubicBezTo>
                <a:close/>
              </a:path>
            </a:pathLst>
          </a:custGeom>
          <a:gradFill>
            <a:gsLst>
              <a:gs pos="0">
                <a:srgbClr val="9E2261"/>
              </a:gs>
              <a:gs pos="100000">
                <a:schemeClr val="lt2"/>
              </a:gs>
            </a:gsLst>
            <a:lin ang="540000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52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11"/>
          <p:cNvSpPr txBox="1"/>
          <p:nvPr/>
        </p:nvSpPr>
        <p:spPr>
          <a:xfrm>
            <a:off x="533400" y="2999722"/>
            <a:ext cx="79338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6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importante</a:t>
            </a:r>
            <a:endParaRPr sz="6353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11"/>
          <p:cNvSpPr txBox="1"/>
          <p:nvPr/>
        </p:nvSpPr>
        <p:spPr>
          <a:xfrm>
            <a:off x="10394151" y="3619500"/>
            <a:ext cx="6141300" cy="3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5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r>
              <a:rPr lang="es-ES" sz="5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 dejar de hacer un análisis de la realidad, para actuar con base en ello. </a:t>
            </a:r>
            <a:endParaRPr sz="5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11"/>
          <p:cNvSpPr/>
          <p:nvPr/>
        </p:nvSpPr>
        <p:spPr>
          <a:xfrm>
            <a:off x="16535400" y="8642500"/>
            <a:ext cx="1433372" cy="1433372"/>
          </a:xfrm>
          <a:prstGeom prst="ellipse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999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2"/>
          <p:cNvSpPr/>
          <p:nvPr/>
        </p:nvSpPr>
        <p:spPr>
          <a:xfrm>
            <a:off x="1220110" y="1582576"/>
            <a:ext cx="3795600" cy="1401600"/>
          </a:xfrm>
          <a:prstGeom prst="wedgeRoundRectCallout">
            <a:avLst>
              <a:gd fmla="val -20833" name="adj1"/>
              <a:gd fmla="val 62500" name="adj2"/>
              <a:gd fmla="val 0" name="adj3"/>
            </a:avLst>
          </a:prstGeom>
          <a:solidFill>
            <a:srgbClr val="7CA1C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¿Cuántos matrimonios existen? Hombre Mujer</a:t>
            </a:r>
            <a:endParaRPr b="1" sz="2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12"/>
          <p:cNvSpPr/>
          <p:nvPr/>
        </p:nvSpPr>
        <p:spPr>
          <a:xfrm>
            <a:off x="8140246" y="1344223"/>
            <a:ext cx="3372760" cy="1401469"/>
          </a:xfrm>
          <a:prstGeom prst="wedgeRoundRectCallout">
            <a:avLst>
              <a:gd fmla="val -20833" name="adj1"/>
              <a:gd fmla="val 62500" name="adj2"/>
              <a:gd fmla="val 0" name="adj3"/>
            </a:avLst>
          </a:prstGeom>
          <a:solidFill>
            <a:srgbClr val="7CA1C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Casados por el civil ¿Una o varias veces?</a:t>
            </a:r>
            <a:endParaRPr b="1" sz="2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12"/>
          <p:cNvSpPr/>
          <p:nvPr/>
        </p:nvSpPr>
        <p:spPr>
          <a:xfrm>
            <a:off x="12871451" y="2391362"/>
            <a:ext cx="3518806" cy="1401469"/>
          </a:xfrm>
          <a:prstGeom prst="wedgeRoundRectCallout">
            <a:avLst>
              <a:gd fmla="val -20833" name="adj1"/>
              <a:gd fmla="val 62500" name="adj2"/>
              <a:gd fmla="val 0" name="adj3"/>
            </a:avLst>
          </a:prstGeom>
          <a:solidFill>
            <a:srgbClr val="7CA1C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¿Cuántas parejas con enlace religioso?</a:t>
            </a:r>
            <a:endParaRPr b="1" sz="2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12"/>
          <p:cNvSpPr/>
          <p:nvPr/>
        </p:nvSpPr>
        <p:spPr>
          <a:xfrm>
            <a:off x="2427514" y="6389075"/>
            <a:ext cx="2971800" cy="1401469"/>
          </a:xfrm>
          <a:prstGeom prst="wedgeRoundRectCallout">
            <a:avLst>
              <a:gd fmla="val -20833" name="adj1"/>
              <a:gd fmla="val 62500" name="adj2"/>
              <a:gd fmla="val 0" name="adj3"/>
            </a:avLst>
          </a:prstGeom>
          <a:solidFill>
            <a:srgbClr val="7CA1C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¿Cuántas parejas sin contrato civil pero unidas? </a:t>
            </a:r>
            <a:endParaRPr b="1" sz="2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12"/>
          <p:cNvSpPr/>
          <p:nvPr/>
        </p:nvSpPr>
        <p:spPr>
          <a:xfrm>
            <a:off x="4724400" y="3897925"/>
            <a:ext cx="2209800" cy="1401469"/>
          </a:xfrm>
          <a:prstGeom prst="wedgeRoundRectCallout">
            <a:avLst>
              <a:gd fmla="val -20833" name="adj1"/>
              <a:gd fmla="val 62500" name="adj2"/>
              <a:gd fmla="val 0" name="adj3"/>
            </a:avLst>
          </a:prstGeom>
          <a:solidFill>
            <a:srgbClr val="7CA1C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¿Cuántas con enlace religioso?</a:t>
            </a:r>
            <a:endParaRPr b="1" sz="2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12"/>
          <p:cNvSpPr/>
          <p:nvPr/>
        </p:nvSpPr>
        <p:spPr>
          <a:xfrm>
            <a:off x="8991600" y="4838700"/>
            <a:ext cx="1905000" cy="1401469"/>
          </a:xfrm>
          <a:prstGeom prst="wedgeRoundRectCallout">
            <a:avLst>
              <a:gd fmla="val -20833" name="adj1"/>
              <a:gd fmla="val 62500" name="adj2"/>
              <a:gd fmla="val 0" name="adj3"/>
            </a:avLst>
          </a:prstGeom>
          <a:solidFill>
            <a:srgbClr val="7CA1C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¿Cuántos católicos?</a:t>
            </a:r>
            <a:endParaRPr b="1" sz="2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12"/>
          <p:cNvSpPr/>
          <p:nvPr/>
        </p:nvSpPr>
        <p:spPr>
          <a:xfrm>
            <a:off x="13276037" y="5905500"/>
            <a:ext cx="2775857" cy="1401469"/>
          </a:xfrm>
          <a:prstGeom prst="wedgeRoundRectCallout">
            <a:avLst>
              <a:gd fmla="val -20833" name="adj1"/>
              <a:gd fmla="val 62500" name="adj2"/>
              <a:gd fmla="val 0" name="adj3"/>
            </a:avLst>
          </a:prstGeom>
          <a:solidFill>
            <a:srgbClr val="7CA1C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¿Cuántos son de otras religiones?</a:t>
            </a:r>
            <a:endParaRPr b="1" sz="2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12"/>
          <p:cNvSpPr/>
          <p:nvPr/>
        </p:nvSpPr>
        <p:spPr>
          <a:xfrm>
            <a:off x="16840200" y="8572500"/>
            <a:ext cx="1219199" cy="1219199"/>
          </a:xfrm>
          <a:prstGeom prst="ellipse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1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4F4"/>
        </a:solidFill>
      </p:bgPr>
    </p:bg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3"/>
          <p:cNvSpPr/>
          <p:nvPr/>
        </p:nvSpPr>
        <p:spPr>
          <a:xfrm>
            <a:off x="9231993" y="-256457"/>
            <a:ext cx="8991600" cy="1028700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8" name="Google Shape;208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99681" y="-1470403"/>
            <a:ext cx="14026196" cy="11628992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13"/>
          <p:cNvSpPr/>
          <p:nvPr/>
        </p:nvSpPr>
        <p:spPr>
          <a:xfrm>
            <a:off x="16840200" y="8572500"/>
            <a:ext cx="1219199" cy="1219199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1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13"/>
          <p:cNvSpPr/>
          <p:nvPr/>
        </p:nvSpPr>
        <p:spPr>
          <a:xfrm>
            <a:off x="1409700" y="1257300"/>
            <a:ext cx="5486400" cy="8153399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rgbClr val="9E22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13"/>
          <p:cNvSpPr txBox="1"/>
          <p:nvPr/>
        </p:nvSpPr>
        <p:spPr>
          <a:xfrm>
            <a:off x="2793093" y="2552700"/>
            <a:ext cx="403860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Familia monoparental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13"/>
          <p:cNvSpPr txBox="1"/>
          <p:nvPr/>
        </p:nvSpPr>
        <p:spPr>
          <a:xfrm>
            <a:off x="2793093" y="3336021"/>
            <a:ext cx="403860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Divorciados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13"/>
          <p:cNvSpPr txBox="1"/>
          <p:nvPr/>
        </p:nvSpPr>
        <p:spPr>
          <a:xfrm>
            <a:off x="2793093" y="4119342"/>
            <a:ext cx="403860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Separados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13"/>
          <p:cNvSpPr txBox="1"/>
          <p:nvPr/>
        </p:nvSpPr>
        <p:spPr>
          <a:xfrm>
            <a:off x="2793093" y="4902663"/>
            <a:ext cx="403860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Madres solteras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13"/>
          <p:cNvSpPr txBox="1"/>
          <p:nvPr/>
        </p:nvSpPr>
        <p:spPr>
          <a:xfrm>
            <a:off x="2793093" y="5685984"/>
            <a:ext cx="403860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Familia extendida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13"/>
          <p:cNvSpPr txBox="1"/>
          <p:nvPr/>
        </p:nvSpPr>
        <p:spPr>
          <a:xfrm>
            <a:off x="2793093" y="6469305"/>
            <a:ext cx="403860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Familia ampliada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13"/>
          <p:cNvSpPr txBox="1"/>
          <p:nvPr/>
        </p:nvSpPr>
        <p:spPr>
          <a:xfrm>
            <a:off x="2793093" y="7252626"/>
            <a:ext cx="403860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...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13"/>
          <p:cNvSpPr txBox="1"/>
          <p:nvPr/>
        </p:nvSpPr>
        <p:spPr>
          <a:xfrm>
            <a:off x="2793093" y="8035949"/>
            <a:ext cx="403860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...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13"/>
          <p:cNvSpPr/>
          <p:nvPr/>
        </p:nvSpPr>
        <p:spPr>
          <a:xfrm>
            <a:off x="1992993" y="2623810"/>
            <a:ext cx="369207" cy="381000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13"/>
          <p:cNvSpPr/>
          <p:nvPr/>
        </p:nvSpPr>
        <p:spPr>
          <a:xfrm>
            <a:off x="1992993" y="3407131"/>
            <a:ext cx="369207" cy="381000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13"/>
          <p:cNvSpPr/>
          <p:nvPr/>
        </p:nvSpPr>
        <p:spPr>
          <a:xfrm>
            <a:off x="1992993" y="4190452"/>
            <a:ext cx="369207" cy="381000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13"/>
          <p:cNvSpPr/>
          <p:nvPr/>
        </p:nvSpPr>
        <p:spPr>
          <a:xfrm>
            <a:off x="1992993" y="4973773"/>
            <a:ext cx="369207" cy="381000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13"/>
          <p:cNvSpPr/>
          <p:nvPr/>
        </p:nvSpPr>
        <p:spPr>
          <a:xfrm>
            <a:off x="1992993" y="5757094"/>
            <a:ext cx="369207" cy="381000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13"/>
          <p:cNvSpPr/>
          <p:nvPr/>
        </p:nvSpPr>
        <p:spPr>
          <a:xfrm>
            <a:off x="1992993" y="6540415"/>
            <a:ext cx="369207" cy="381000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13"/>
          <p:cNvSpPr/>
          <p:nvPr/>
        </p:nvSpPr>
        <p:spPr>
          <a:xfrm>
            <a:off x="1992993" y="7323736"/>
            <a:ext cx="369207" cy="381000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13"/>
          <p:cNvSpPr/>
          <p:nvPr/>
        </p:nvSpPr>
        <p:spPr>
          <a:xfrm>
            <a:off x="1992993" y="8107059"/>
            <a:ext cx="369207" cy="381000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13"/>
          <p:cNvSpPr txBox="1"/>
          <p:nvPr/>
        </p:nvSpPr>
        <p:spPr>
          <a:xfrm>
            <a:off x="2209800" y="1562100"/>
            <a:ext cx="365760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Indicadores</a:t>
            </a:r>
            <a:endParaRPr b="1"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8" name="Google Shape;228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025434" y="2662148"/>
            <a:ext cx="304323" cy="3043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025434" y="3445469"/>
            <a:ext cx="304323" cy="3043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025434" y="4192255"/>
            <a:ext cx="304323" cy="3043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025434" y="5012111"/>
            <a:ext cx="304323" cy="3043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025434" y="5811888"/>
            <a:ext cx="304323" cy="3043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025434" y="6578753"/>
            <a:ext cx="304323" cy="30432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4" name="Google Shape;234;p13"/>
          <p:cNvCxnSpPr/>
          <p:nvPr/>
        </p:nvCxnSpPr>
        <p:spPr>
          <a:xfrm>
            <a:off x="1828800" y="2247900"/>
            <a:ext cx="4648200" cy="0"/>
          </a:xfrm>
          <a:prstGeom prst="straightConnector1">
            <a:avLst/>
          </a:prstGeom>
          <a:noFill/>
          <a:ln cap="flat" cmpd="sng" w="76200">
            <a:solidFill>
              <a:srgbClr val="45A9C4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235" name="Google Shape;235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916486" y="6650002"/>
            <a:ext cx="3755767" cy="20041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13"/>
          <p:cNvPicPr preferRelativeResize="0"/>
          <p:nvPr/>
        </p:nvPicPr>
        <p:blipFill rotWithShape="1">
          <a:blip r:embed="rId7">
            <a:alphaModFix/>
          </a:blip>
          <a:srcRect b="22547" l="52739" r="0" t="59728"/>
          <a:stretch/>
        </p:blipFill>
        <p:spPr>
          <a:xfrm>
            <a:off x="7557804" y="7011647"/>
            <a:ext cx="3348377" cy="3139322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13"/>
          <p:cNvSpPr txBox="1"/>
          <p:nvPr/>
        </p:nvSpPr>
        <p:spPr>
          <a:xfrm>
            <a:off x="10132250" y="2070597"/>
            <a:ext cx="7620000" cy="271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3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 ignorar la realidad, ni negar su existencia, porque no palparíamos las heridas en la sociedad, ni daríamos una adecuada medicina.</a:t>
            </a:r>
            <a:endParaRPr sz="17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4"/>
          <p:cNvSpPr/>
          <p:nvPr/>
        </p:nvSpPr>
        <p:spPr>
          <a:xfrm rot="-5400000">
            <a:off x="7540516" y="-1075825"/>
            <a:ext cx="9664918" cy="11791950"/>
          </a:xfrm>
          <a:prstGeom prst="flowChartManualInput">
            <a:avLst/>
          </a:prstGeom>
          <a:solidFill>
            <a:srgbClr val="DDD9C3"/>
          </a:solidFill>
          <a:ln>
            <a:noFill/>
          </a:ln>
          <a:effectLst>
            <a:outerShdw blurRad="50800" rotWithShape="0" algn="tr" dir="81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14"/>
          <p:cNvSpPr/>
          <p:nvPr/>
        </p:nvSpPr>
        <p:spPr>
          <a:xfrm flipH="1" rot="10800000">
            <a:off x="0" y="9639300"/>
            <a:ext cx="18288000" cy="647700"/>
          </a:xfrm>
          <a:prstGeom prst="rect">
            <a:avLst/>
          </a:prstGeom>
          <a:solidFill>
            <a:srgbClr val="9E226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1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4" name="Google Shape;244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2151761">
            <a:off x="10912534" y="-4157532"/>
            <a:ext cx="10454404" cy="762221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2700000">
            <a:off x="-4857365" y="6666977"/>
            <a:ext cx="11422613" cy="8328123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14"/>
          <p:cNvSpPr/>
          <p:nvPr/>
        </p:nvSpPr>
        <p:spPr>
          <a:xfrm>
            <a:off x="16005389" y="258645"/>
            <a:ext cx="1827819" cy="1827819"/>
          </a:xfrm>
          <a:prstGeom prst="ellipse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1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14"/>
          <p:cNvSpPr txBox="1"/>
          <p:nvPr/>
        </p:nvSpPr>
        <p:spPr>
          <a:xfrm>
            <a:off x="10020353" y="3758152"/>
            <a:ext cx="5010300" cy="21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6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Muchas gracias</a:t>
            </a:r>
            <a:endParaRPr sz="6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14"/>
          <p:cNvSpPr txBox="1"/>
          <p:nvPr/>
        </p:nvSpPr>
        <p:spPr>
          <a:xfrm>
            <a:off x="12649200" y="9701540"/>
            <a:ext cx="5619751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13 de septiembre del 2022</a:t>
            </a:r>
            <a:endParaRPr sz="2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rquidiócesis de México" id="249" name="Google Shape;249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6005389" y="7297335"/>
            <a:ext cx="2123658" cy="2123658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14"/>
          <p:cNvPicPr preferRelativeResize="0"/>
          <p:nvPr/>
        </p:nvPicPr>
        <p:blipFill rotWithShape="1">
          <a:blip r:embed="rId7">
            <a:alphaModFix/>
          </a:blip>
          <a:srcRect b="22902" l="18967" r="12697" t="8885"/>
          <a:stretch/>
        </p:blipFill>
        <p:spPr>
          <a:xfrm>
            <a:off x="304800" y="492066"/>
            <a:ext cx="1623194" cy="16202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14"/>
          <p:cNvPicPr preferRelativeResize="0"/>
          <p:nvPr/>
        </p:nvPicPr>
        <p:blipFill rotWithShape="1">
          <a:blip r:embed="rId8">
            <a:alphaModFix/>
          </a:blip>
          <a:srcRect b="-420" l="36131" r="23128" t="73722"/>
          <a:stretch/>
        </p:blipFill>
        <p:spPr>
          <a:xfrm>
            <a:off x="1224717" y="3390900"/>
            <a:ext cx="2436930" cy="199628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14"/>
          <p:cNvPicPr preferRelativeResize="0"/>
          <p:nvPr/>
        </p:nvPicPr>
        <p:blipFill rotWithShape="1">
          <a:blip r:embed="rId8">
            <a:alphaModFix/>
          </a:blip>
          <a:srcRect b="61484" l="42306" r="20369" t="0"/>
          <a:stretch/>
        </p:blipFill>
        <p:spPr>
          <a:xfrm>
            <a:off x="4995819" y="3455240"/>
            <a:ext cx="1671404" cy="21560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14"/>
          <p:cNvPicPr preferRelativeResize="0"/>
          <p:nvPr/>
        </p:nvPicPr>
        <p:blipFill rotWithShape="1">
          <a:blip r:embed="rId8">
            <a:alphaModFix/>
          </a:blip>
          <a:srcRect b="45102" l="0" r="63447" t="0"/>
          <a:stretch/>
        </p:blipFill>
        <p:spPr>
          <a:xfrm>
            <a:off x="5547166" y="6421472"/>
            <a:ext cx="1573112" cy="29532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14"/>
          <p:cNvPicPr preferRelativeResize="0"/>
          <p:nvPr/>
        </p:nvPicPr>
        <p:blipFill rotWithShape="1">
          <a:blip r:embed="rId8">
            <a:alphaModFix/>
          </a:blip>
          <a:srcRect b="24335" l="58604" r="0" t="37121"/>
          <a:stretch/>
        </p:blipFill>
        <p:spPr>
          <a:xfrm>
            <a:off x="3251789" y="563927"/>
            <a:ext cx="2288686" cy="2663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14"/>
          <p:cNvPicPr preferRelativeResize="0"/>
          <p:nvPr/>
        </p:nvPicPr>
        <p:blipFill rotWithShape="1">
          <a:blip r:embed="rId9">
            <a:alphaModFix/>
          </a:blip>
          <a:srcRect b="9294" l="0" r="65401" t="73926"/>
          <a:stretch/>
        </p:blipFill>
        <p:spPr>
          <a:xfrm>
            <a:off x="2223645" y="5704773"/>
            <a:ext cx="2122302" cy="25729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  <dc:creator>DIFAM</dc:creator>
</cp:coreProperties>
</file>