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2"/>
  </p:notesMasterIdLst>
  <p:sldIdLst>
    <p:sldId id="327" r:id="rId2"/>
    <p:sldId id="262" r:id="rId3"/>
    <p:sldId id="302" r:id="rId4"/>
    <p:sldId id="310" r:id="rId5"/>
    <p:sldId id="270" r:id="rId6"/>
    <p:sldId id="313" r:id="rId7"/>
    <p:sldId id="301" r:id="rId8"/>
    <p:sldId id="305" r:id="rId9"/>
    <p:sldId id="303" r:id="rId10"/>
    <p:sldId id="286" r:id="rId11"/>
    <p:sldId id="280" r:id="rId12"/>
    <p:sldId id="271" r:id="rId13"/>
    <p:sldId id="329" r:id="rId14"/>
    <p:sldId id="299" r:id="rId15"/>
    <p:sldId id="296" r:id="rId16"/>
    <p:sldId id="293" r:id="rId17"/>
    <p:sldId id="294" r:id="rId18"/>
    <p:sldId id="291" r:id="rId19"/>
    <p:sldId id="289" r:id="rId20"/>
    <p:sldId id="312" r:id="rId21"/>
    <p:sldId id="306" r:id="rId22"/>
    <p:sldId id="290" r:id="rId23"/>
    <p:sldId id="332" r:id="rId24"/>
    <p:sldId id="263" r:id="rId25"/>
    <p:sldId id="268" r:id="rId26"/>
    <p:sldId id="311" r:id="rId27"/>
    <p:sldId id="307" r:id="rId28"/>
    <p:sldId id="264" r:id="rId29"/>
    <p:sldId id="269" r:id="rId30"/>
    <p:sldId id="315" r:id="rId31"/>
    <p:sldId id="316" r:id="rId32"/>
    <p:sldId id="317" r:id="rId33"/>
    <p:sldId id="320" r:id="rId34"/>
    <p:sldId id="321" r:id="rId35"/>
    <p:sldId id="322" r:id="rId36"/>
    <p:sldId id="324" r:id="rId37"/>
    <p:sldId id="325" r:id="rId38"/>
    <p:sldId id="266" r:id="rId39"/>
    <p:sldId id="267" r:id="rId40"/>
    <p:sldId id="31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68"/>
    <p:restoredTop sz="95807"/>
  </p:normalViewPr>
  <p:slideViewPr>
    <p:cSldViewPr snapToGrid="0" snapToObjects="1">
      <p:cViewPr varScale="1">
        <p:scale>
          <a:sx n="93" d="100"/>
          <a:sy n="93" d="100"/>
        </p:scale>
        <p:origin x="216" y="6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D0BEF-3C46-B843-ADFF-784975880717}" type="datetimeFigureOut">
              <a:rPr lang="es-MX" smtClean="0"/>
              <a:t>01/11/24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B5D97-17CB-0241-AF3C-16EC03FD37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716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5307-544E-C544-B8C7-95CA25868289}" type="datetime1">
              <a:rPr lang="es-MX" smtClean="0"/>
              <a:t>01/11/24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9799C-04AE-B340-918E-46E02CB24F20}" type="datetime1">
              <a:rPr lang="es-MX" smtClean="0"/>
              <a:t>01/11/24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2CD7866C-0D5E-5946-AE42-4621D48315BC}" type="datetime1">
              <a:rPr lang="es-MX" smtClean="0"/>
              <a:t>01/11/24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89C6-4428-B244-9F8B-093130AECA70}" type="datetime1">
              <a:rPr lang="es-MX" smtClean="0"/>
              <a:t>01/11/24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9801-B5C7-084D-ABB8-79F9E50C35B4}" type="datetime1">
              <a:rPr lang="es-MX" smtClean="0"/>
              <a:t>01/11/24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3D82-E465-7F45-9969-CF865B8237EA}" type="datetime1">
              <a:rPr lang="es-MX" smtClean="0"/>
              <a:t>01/11/24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E312-B2DA-C543-B680-EBF4ABB5A282}" type="datetime1">
              <a:rPr lang="es-MX" smtClean="0"/>
              <a:t>01/11/24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B9F68-E182-984F-A4A8-6877764EC104}" type="datetime1">
              <a:rPr lang="es-MX" smtClean="0"/>
              <a:t>01/11/24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1821-241E-BD4B-969C-B4E66D75C698}" type="datetime1">
              <a:rPr lang="es-MX" smtClean="0"/>
              <a:t>01/11/24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9EA57-B86B-7D44-AC69-BF914762DF16}" type="datetime1">
              <a:rPr lang="es-MX" smtClean="0"/>
              <a:t>01/11/24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2318-34D7-694D-8442-AF8DEFF0E239}" type="datetime1">
              <a:rPr lang="es-MX" smtClean="0"/>
              <a:t>01/11/24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70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453937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Imagen"/>
          <p:cNvSpPr>
            <a:spLocks noGrp="1"/>
          </p:cNvSpPr>
          <p:nvPr>
            <p:ph type="pic" idx="21"/>
          </p:nvPr>
        </p:nvSpPr>
        <p:spPr>
          <a:xfrm>
            <a:off x="0" y="-914399"/>
            <a:ext cx="12192000" cy="87079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15537" dir="5392174" rotWithShape="0">
                    <a:srgbClr val="000000">
                      <a:alpha val="78421"/>
                    </a:srgbClr>
                  </a:outerShdw>
                </a:effectLst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348299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46270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20DE57B9-60ED-4349-9211-740177C7203A}" type="datetime1">
              <a:rPr lang="es-MX" smtClean="0"/>
              <a:t>01/11/24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png"/><Relationship Id="rId10" Type="http://schemas.openxmlformats.org/officeDocument/2006/relationships/image" Target="../media/image92.jpeg"/><Relationship Id="rId4" Type="http://schemas.openxmlformats.org/officeDocument/2006/relationships/image" Target="../media/image86.jpeg"/><Relationship Id="rId9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10" Type="http://schemas.openxmlformats.org/officeDocument/2006/relationships/image" Target="../media/image101.jpeg"/><Relationship Id="rId4" Type="http://schemas.openxmlformats.org/officeDocument/2006/relationships/image" Target="../media/image95.jpeg"/><Relationship Id="rId9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5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116.jpeg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hdphoto" Target="../media/hdphoto2.wdp"/><Relationship Id="rId7" Type="http://schemas.openxmlformats.org/officeDocument/2006/relationships/image" Target="../media/image6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2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7A99B5A-9CCD-5DE2-27E9-E1754BFF9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244" y="-177724"/>
            <a:ext cx="7082726" cy="7475173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09386B-E635-FB6A-59D8-BA4DBF1A0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5538688A-ECA0-5C5C-5AFF-443A64803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1173" y="801792"/>
            <a:ext cx="4212588" cy="5249332"/>
          </a:xfrm>
          <a:prstGeom prst="rect">
            <a:avLst/>
          </a:prstGeom>
          <a:noFill/>
          <a:effectLst>
            <a:softEdge rad="93751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8ED47-0636-C0BD-4A1A-7C315DB3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8" b="8708"/>
          <a:stretch>
            <a:fillRect/>
          </a:stretch>
        </p:blipFill>
        <p:spPr bwMode="auto">
          <a:xfrm>
            <a:off x="6581390" y="1441853"/>
            <a:ext cx="4806271" cy="396920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6DDBFE7-0F20-9DEF-7065-2A665EB3DBF3}"/>
              </a:ext>
            </a:extLst>
          </p:cNvPr>
          <p:cNvSpPr txBox="1"/>
          <p:nvPr/>
        </p:nvSpPr>
        <p:spPr>
          <a:xfrm>
            <a:off x="6423949" y="801792"/>
            <a:ext cx="4109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Ejercicios Espirituales de San Ignacio 101-109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226594-D011-4874-6FD2-499F6CE6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8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hilango - ¡Sorprendente! Así se ve México desde el espacio 😍🌎">
            <a:extLst>
              <a:ext uri="{FF2B5EF4-FFF2-40B4-BE49-F238E27FC236}">
                <a16:creationId xmlns:a16="http://schemas.microsoft.com/office/drawing/2014/main" id="{2B7595C1-3A93-03F2-C97E-2FD2E245D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41" y="467592"/>
            <a:ext cx="10335244" cy="578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D719D04-987B-210D-7606-C749607C2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9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7D0F28-8B8C-761F-1AEF-90CF3D7E19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" r="41289"/>
          <a:stretch/>
        </p:blipFill>
        <p:spPr>
          <a:xfrm>
            <a:off x="859518" y="602341"/>
            <a:ext cx="2798082" cy="617365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2C8E85-B55C-D1ED-4BD2-8BF02E3C3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095" y="267427"/>
            <a:ext cx="5132614" cy="6843486"/>
          </a:xfrm>
          <a:prstGeom prst="rect">
            <a:avLst/>
          </a:prstGeom>
          <a:effectLst>
            <a:softEdge rad="120277"/>
          </a:effec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2B673BB0-AB2B-0A46-BBB5-C40531BECC72}"/>
              </a:ext>
            </a:extLst>
          </p:cNvPr>
          <p:cNvSpPr/>
          <p:nvPr/>
        </p:nvSpPr>
        <p:spPr>
          <a:xfrm>
            <a:off x="9750774" y="267427"/>
            <a:ext cx="29361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60´s</a:t>
            </a:r>
          </a:p>
          <a:p>
            <a:pPr algn="ctr"/>
            <a:r>
              <a:rPr lang="es-MX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70</a:t>
            </a:r>
            <a:r>
              <a:rPr lang="es-MX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´</a:t>
            </a:r>
            <a:r>
              <a:rPr lang="es-MX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s</a:t>
            </a:r>
          </a:p>
          <a:p>
            <a:pPr algn="ctr"/>
            <a:r>
              <a:rPr lang="es-MX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80´s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C85BC57-8EB4-CB5E-D379-2299AD0F05F5}"/>
              </a:ext>
            </a:extLst>
          </p:cNvPr>
          <p:cNvSpPr/>
          <p:nvPr/>
        </p:nvSpPr>
        <p:spPr>
          <a:xfrm>
            <a:off x="3567721" y="4540490"/>
            <a:ext cx="3430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0" cap="none" spc="0" dirty="0">
                <a:ln w="0"/>
                <a:effectLst/>
              </a:rPr>
              <a:t>2006</a:t>
            </a:r>
            <a:r>
              <a:rPr lang="es-MX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-</a:t>
            </a:r>
            <a:r>
              <a:rPr lang="es-MX" sz="5400" b="1" cap="none" spc="0" dirty="0">
                <a:ln w="0"/>
                <a:solidFill>
                  <a:srgbClr val="FF0000"/>
                </a:solidFill>
                <a:effectLst/>
              </a:rPr>
              <a:t>2023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C0EB4F-2DF1-B414-45C4-9F0A59A4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3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urning candle gif - Google Search | Candle gif, Candles, Candle magic">
            <a:extLst>
              <a:ext uri="{FF2B5EF4-FFF2-40B4-BE49-F238E27FC236}">
                <a16:creationId xmlns:a16="http://schemas.microsoft.com/office/drawing/2014/main" id="{62F7B90B-6BB1-25D9-C876-14A8D60ED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894" y="745218"/>
            <a:ext cx="1958340" cy="248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0007802-4CCF-92F0-4950-D5C8264C2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15" y="389486"/>
            <a:ext cx="4433694" cy="249442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A57FB1C-8FAF-4EAE-1AA0-40D7C71D0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0238">
            <a:off x="8765583" y="255349"/>
            <a:ext cx="3072675" cy="40969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2F98649-3045-3C89-AB30-467B5EF70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273">
            <a:off x="6205720" y="2690653"/>
            <a:ext cx="2507891" cy="334385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818323C-3653-B6A4-2D2E-8CA9217020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1" y="3048000"/>
            <a:ext cx="2720340" cy="362712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05ED0F4-0072-5AC1-137A-81E1B403AFE3}"/>
              </a:ext>
            </a:extLst>
          </p:cNvPr>
          <p:cNvSpPr txBox="1"/>
          <p:nvPr/>
        </p:nvSpPr>
        <p:spPr>
          <a:xfrm>
            <a:off x="10271760" y="5501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F9672CB0-A525-A71A-5D19-57EB0F8047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753">
            <a:off x="8670606" y="3069607"/>
            <a:ext cx="3072675" cy="414720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901D6BC-99F4-F734-EAD2-9120FA4CB0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579">
            <a:off x="2047648" y="2938605"/>
            <a:ext cx="2720339" cy="440920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92E1857-AFFE-8361-8D4D-8502E50517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754">
            <a:off x="4384683" y="1033018"/>
            <a:ext cx="2497052" cy="4397961"/>
          </a:xfrm>
          <a:prstGeom prst="rect">
            <a:avLst/>
          </a:prstGeom>
        </p:spPr>
      </p:pic>
      <p:pic>
        <p:nvPicPr>
          <p:cNvPr id="3076" name="Picture 4" descr="Detienen a funcionario de la FGR por tortura en caso Ayotzinapa | Aristegui  Noticias">
            <a:extLst>
              <a:ext uri="{FF2B5EF4-FFF2-40B4-BE49-F238E27FC236}">
                <a16:creationId xmlns:a16="http://schemas.microsoft.com/office/drawing/2014/main" id="{A6CF0989-0599-7E27-F0DE-B98C9F25C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988" y="5430979"/>
            <a:ext cx="3776526" cy="15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0B6940B2-D484-C1AC-12ED-BF1928D3BC48}"/>
              </a:ext>
            </a:extLst>
          </p:cNvPr>
          <p:cNvSpPr/>
          <p:nvPr/>
        </p:nvSpPr>
        <p:spPr>
          <a:xfrm>
            <a:off x="4034199" y="12034"/>
            <a:ext cx="3430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0" cap="none" spc="0" dirty="0">
                <a:ln w="0"/>
                <a:effectLst/>
              </a:rPr>
              <a:t>2006</a:t>
            </a:r>
            <a:r>
              <a:rPr lang="es-MX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-</a:t>
            </a:r>
            <a:r>
              <a:rPr lang="es-MX" sz="5400" b="1" cap="none" spc="0" dirty="0">
                <a:ln w="0"/>
                <a:solidFill>
                  <a:srgbClr val="FF0000"/>
                </a:solidFill>
                <a:effectLst/>
              </a:rPr>
              <a:t>2023</a:t>
            </a:r>
          </a:p>
        </p:txBody>
      </p:sp>
      <p:sp>
        <p:nvSpPr>
          <p:cNvPr id="30" name="Marcador de número de diapositiva 29">
            <a:extLst>
              <a:ext uri="{FF2B5EF4-FFF2-40B4-BE49-F238E27FC236}">
                <a16:creationId xmlns:a16="http://schemas.microsoft.com/office/drawing/2014/main" id="{D11E8566-CE71-4415-0267-1C9B5DBD8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7F826A-7BB5-8079-7CEA-2C975293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/>
          </a:p>
        </p:txBody>
      </p:sp>
      <p:pic>
        <p:nvPicPr>
          <p:cNvPr id="6" name="1 Imagen" descr="8.jpg">
            <a:extLst>
              <a:ext uri="{FF2B5EF4-FFF2-40B4-BE49-F238E27FC236}">
                <a16:creationId xmlns:a16="http://schemas.microsoft.com/office/drawing/2014/main" id="{4660730E-C78D-4428-32A0-56542BB193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1029" b="12095"/>
          <a:stretch/>
        </p:blipFill>
        <p:spPr>
          <a:xfrm>
            <a:off x="4976429" y="4061932"/>
            <a:ext cx="6471141" cy="25837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66031F-522F-0CFD-E49E-CB3981BC0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605" y="212356"/>
            <a:ext cx="7686092" cy="354645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2035FE6-604F-F2EC-CE28-C617D618D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51" y="4632989"/>
            <a:ext cx="45720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4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D69FEE51-673C-6197-233C-C4522B8E7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5038" y="351136"/>
            <a:ext cx="4189488" cy="522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burning candle gif - Google Search | Candle gif, Candles, Candle magic">
            <a:extLst>
              <a:ext uri="{FF2B5EF4-FFF2-40B4-BE49-F238E27FC236}">
                <a16:creationId xmlns:a16="http://schemas.microsoft.com/office/drawing/2014/main" id="{A327D4F0-5F29-F841-74B4-06566415F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325" y="2770031"/>
            <a:ext cx="2628329" cy="333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848E4A-DBCF-23D3-1256-13570027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63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lcalde de Aguascalientes busca refrendar el Mando Coordinado - El Sol del  Centro | Noticias Locales, Policiacas, sobre México, Aguascalientes y el  Mundo">
            <a:extLst>
              <a:ext uri="{FF2B5EF4-FFF2-40B4-BE49-F238E27FC236}">
                <a16:creationId xmlns:a16="http://schemas.microsoft.com/office/drawing/2014/main" id="{228CBF43-315F-B642-4F7B-227626A9E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00" y="771524"/>
            <a:ext cx="4796444" cy="299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olis-centro">
            <a:extLst>
              <a:ext uri="{FF2B5EF4-FFF2-40B4-BE49-F238E27FC236}">
                <a16:creationId xmlns:a16="http://schemas.microsoft.com/office/drawing/2014/main" id="{79E6F54D-9D32-6E3D-5E7A-44FF537C1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58" y="324426"/>
            <a:ext cx="4149406" cy="248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Víctimas de la lucha contra el narco transmiten su dolor a Felipe Calderón">
            <a:extLst>
              <a:ext uri="{FF2B5EF4-FFF2-40B4-BE49-F238E27FC236}">
                <a16:creationId xmlns:a16="http://schemas.microsoft.com/office/drawing/2014/main" id="{EBE21F66-B27E-6F28-F400-AC051FBB7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4" y="554530"/>
            <a:ext cx="3743351" cy="210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Calderón, el ocaso de la oposición - Reporte Indigo">
            <a:extLst>
              <a:ext uri="{FF2B5EF4-FFF2-40B4-BE49-F238E27FC236}">
                <a16:creationId xmlns:a16="http://schemas.microsoft.com/office/drawing/2014/main" id="{72A72B3A-9265-4305-A416-9BE0C47A16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8" t="7070" r="27703"/>
          <a:stretch/>
        </p:blipFill>
        <p:spPr bwMode="auto">
          <a:xfrm>
            <a:off x="5501088" y="4104407"/>
            <a:ext cx="2407831" cy="2501447"/>
          </a:xfrm>
          <a:prstGeom prst="rect">
            <a:avLst/>
          </a:prstGeom>
          <a:noFill/>
          <a:effectLst>
            <a:softEdge rad="11501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Solo podría investigarse a Peña y Calderón; con Salinas y Fox, hay prescripción: UIF">
            <a:extLst>
              <a:ext uri="{FF2B5EF4-FFF2-40B4-BE49-F238E27FC236}">
                <a16:creationId xmlns:a16="http://schemas.microsoft.com/office/drawing/2014/main" id="{74E1578F-4876-1412-F1CD-5D8DEB50D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167" y="3289342"/>
            <a:ext cx="3059574" cy="191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Las frases de AMLO más polémicas previo a su cuarto informe">
            <a:extLst>
              <a:ext uri="{FF2B5EF4-FFF2-40B4-BE49-F238E27FC236}">
                <a16:creationId xmlns:a16="http://schemas.microsoft.com/office/drawing/2014/main" id="{71A3D661-1DAB-F0A0-EA41-2164C8211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289" y="4831565"/>
            <a:ext cx="2011700" cy="133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8" descr="Adiestran a elementos del Ejército Mexicano - El Sol del Centro | Noticias  Locales, Policiacas, sobre México, Aguascalientes y el Mundo">
            <a:extLst>
              <a:ext uri="{FF2B5EF4-FFF2-40B4-BE49-F238E27FC236}">
                <a16:creationId xmlns:a16="http://schemas.microsoft.com/office/drawing/2014/main" id="{4A70BF80-1F09-7B37-D462-FA98BB4BB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8" y="2980457"/>
            <a:ext cx="36068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2" name="Picture 20">
            <a:extLst>
              <a:ext uri="{FF2B5EF4-FFF2-40B4-BE49-F238E27FC236}">
                <a16:creationId xmlns:a16="http://schemas.microsoft.com/office/drawing/2014/main" id="{73E6BF71-1C84-85E1-B9DA-9FFC1DFF1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587" y="4542363"/>
            <a:ext cx="2601039" cy="2063491"/>
          </a:xfrm>
          <a:prstGeom prst="rect">
            <a:avLst/>
          </a:prstGeom>
          <a:noFill/>
          <a:effectLst>
            <a:softEdge rad="16543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Ayotzinapa sí fue un crimen de Estado: Alejandro Encinas | Aristegui  Noticias">
            <a:extLst>
              <a:ext uri="{FF2B5EF4-FFF2-40B4-BE49-F238E27FC236}">
                <a16:creationId xmlns:a16="http://schemas.microsoft.com/office/drawing/2014/main" id="{9923EDA5-7DB2-3028-1030-927DCDD364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" b="13110"/>
          <a:stretch/>
        </p:blipFill>
        <p:spPr bwMode="auto">
          <a:xfrm>
            <a:off x="398086" y="990858"/>
            <a:ext cx="11390978" cy="459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4C42D2-03E2-B172-FCF2-1FF96EB2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9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EC6091-E3A3-4E39-824D-A6937ADC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8" b="8708"/>
          <a:stretch>
            <a:fillRect/>
          </a:stretch>
        </p:blipFill>
        <p:spPr bwMode="auto">
          <a:xfrm>
            <a:off x="1235827" y="332509"/>
            <a:ext cx="6552872" cy="541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burning candle gif - Google Search | Candle gif, Candles, Candle magic">
            <a:extLst>
              <a:ext uri="{FF2B5EF4-FFF2-40B4-BE49-F238E27FC236}">
                <a16:creationId xmlns:a16="http://schemas.microsoft.com/office/drawing/2014/main" id="{2D5199BE-2F43-91BE-4C6C-D581944AF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556" y="2790555"/>
            <a:ext cx="2628329" cy="333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038A203-58D4-D803-B96C-8C399C176BA0}"/>
              </a:ext>
            </a:extLst>
          </p:cNvPr>
          <p:cNvSpPr/>
          <p:nvPr/>
        </p:nvSpPr>
        <p:spPr>
          <a:xfrm>
            <a:off x="-580423" y="5743395"/>
            <a:ext cx="110789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4400" b="1" cap="none" spc="0" dirty="0">
                <a:ln/>
                <a:solidFill>
                  <a:schemeClr val="accent3"/>
                </a:solidFill>
                <a:effectLst/>
              </a:rPr>
              <a:t>Encarnación Lc. </a:t>
            </a:r>
            <a:r>
              <a:rPr lang="es-MX" sz="2400" b="1" cap="none" spc="0" dirty="0">
                <a:ln/>
                <a:solidFill>
                  <a:schemeClr val="accent3"/>
                </a:solidFill>
                <a:effectLst/>
              </a:rPr>
              <a:t>1,26-28</a:t>
            </a:r>
            <a:endParaRPr lang="es-MX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D9FB015-B508-FBAD-7D3B-1638FFAA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3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165DE4E-956F-ACED-914F-03F1565D0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126" r="-3" b="11378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72A7DE9-33D9-CD4E-5B01-6A4EBACC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36785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5C67221-F5F5-4C55-445F-9C195FBD76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31" r="-3" b="31178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F65B2C4-D232-07A4-A140-134B697AFB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63" r="25295" b="2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CBA193A-42ED-CC84-E8FC-BEA7E9593E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684" r="11118" b="-4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9E5B2A-98C4-CFF4-CC21-80E94E43A9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020" r="-3" b="31706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66DC4-0770-C9EF-AB16-FC9B5BC0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9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rígida Ricardo pide ayuda para encontrar a su hijo Geovanny, robado en 2006">
            <a:extLst>
              <a:ext uri="{FF2B5EF4-FFF2-40B4-BE49-F238E27FC236}">
                <a16:creationId xmlns:a16="http://schemas.microsoft.com/office/drawing/2014/main" id="{45AA07AC-9A11-A415-2888-F1209E9FF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375"/>
          <a:stretch/>
        </p:blipFill>
        <p:spPr bwMode="auto"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uede ser una imagen de 2 personas, personas de pie y al aire libre">
            <a:extLst>
              <a:ext uri="{FF2B5EF4-FFF2-40B4-BE49-F238E27FC236}">
                <a16:creationId xmlns:a16="http://schemas.microsoft.com/office/drawing/2014/main" id="{B91C8540-0E3E-3B40-8B6C-1C4311E692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9" r="5" b="1981"/>
          <a:stretch/>
        </p:blipFill>
        <p:spPr bwMode="auto">
          <a:xfrm>
            <a:off x="20" y="4069976"/>
            <a:ext cx="3535311" cy="278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BCBBFD-349D-20DB-BAEC-E65741D096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58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63088AB-820E-CF50-8BA7-52AA46A6AA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869" r="1" b="11966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155CFF-43B1-48DA-FCB7-515DD2D5CC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0" r="-4" b="24716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912447F-F525-EB22-3923-DE2AFE445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6159" y="4069976"/>
            <a:ext cx="3934419" cy="2788024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9911DF5-4DEC-EFE6-4509-7E3F126EF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5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A472983-3E12-F188-958D-B1CEDC943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761" y="-381000"/>
            <a:ext cx="3417327" cy="45564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3578A9C-E251-5701-7910-F7CF8C57C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455" y="2295512"/>
            <a:ext cx="3421865" cy="45624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29646C9-5729-DCAC-3A5D-74C32080F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15" y="3076191"/>
            <a:ext cx="2562965" cy="342620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DDFC167-186C-4EBC-44DC-E96D1807C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3979">
            <a:off x="-99060" y="-137161"/>
            <a:ext cx="4411980" cy="294132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44746AA-F20A-4DA7-2A27-4724158B2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8618" y="277111"/>
            <a:ext cx="2552700" cy="34036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789B5B-D2C4-AACE-5B11-BE16B4A0A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9276" y="2453640"/>
            <a:ext cx="3101340" cy="41351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548C931-2FFE-90AA-E4DE-E4BA23ACA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9994" y="3824505"/>
            <a:ext cx="4053400" cy="2620460"/>
          </a:xfrm>
          <a:prstGeom prst="rect">
            <a:avLst/>
          </a:prstGeom>
        </p:spPr>
      </p:pic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7783DE2E-15DB-CD58-4683-60351FC91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1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90B083-8999-9B00-0FC3-C7A8EB5283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67" r="3" b="20293"/>
          <a:stretch/>
        </p:blipFill>
        <p:spPr>
          <a:xfrm>
            <a:off x="320044" y="320038"/>
            <a:ext cx="4570678" cy="41283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D996F7-6351-310C-05BA-F6704F5FC1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20" r="10485" b="-1"/>
          <a:stretch/>
        </p:blipFill>
        <p:spPr>
          <a:xfrm>
            <a:off x="4968251" y="307164"/>
            <a:ext cx="2249424" cy="41412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1167D7-1B0A-54C0-9E72-061EF773C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09" r="-3" b="24475"/>
          <a:stretch/>
        </p:blipFill>
        <p:spPr>
          <a:xfrm>
            <a:off x="7295204" y="320040"/>
            <a:ext cx="4565343" cy="202311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B309DDD-68FF-0348-308F-6492CDE78FD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9" r="945" b="-6"/>
          <a:stretch/>
        </p:blipFill>
        <p:spPr>
          <a:xfrm>
            <a:off x="320044" y="4540159"/>
            <a:ext cx="2249424" cy="17606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7DCC508-C4C9-93D2-A31F-F0DCC48DE2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7" r="49835" b="-1"/>
          <a:stretch/>
        </p:blipFill>
        <p:spPr>
          <a:xfrm rot="5400000">
            <a:off x="4051040" y="3134167"/>
            <a:ext cx="1760642" cy="457262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98BDE86-6D88-5E04-827A-E14E577DEBE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5339" r="3" b="9483"/>
          <a:stretch/>
        </p:blipFill>
        <p:spPr>
          <a:xfrm>
            <a:off x="7287920" y="2417447"/>
            <a:ext cx="4572626" cy="3883354"/>
          </a:xfrm>
          <a:prstGeom prst="rect">
            <a:avLst/>
          </a:prstGeom>
        </p:spPr>
      </p:pic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7A7F9C10-A62E-DD19-A9B9-6763ADBA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2262F0-A2EF-EB85-AC61-FF5DC80CD2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6030" y="2164333"/>
            <a:ext cx="2469140" cy="4389582"/>
          </a:xfrm>
          <a:prstGeom prst="rect">
            <a:avLst/>
          </a:prstGeom>
          <a:effectLst>
            <a:softEdge rad="431247"/>
          </a:effectLst>
        </p:spPr>
      </p:pic>
    </p:spTree>
    <p:extLst>
      <p:ext uri="{BB962C8B-B14F-4D97-AF65-F5344CB8AC3E}">
        <p14:creationId xmlns:p14="http://schemas.microsoft.com/office/powerpoint/2010/main" val="38389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49B5D7-63DB-2FEA-55D1-F52F14C4E6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89" r="3" b="4733"/>
          <a:stretch/>
        </p:blipFill>
        <p:spPr>
          <a:xfrm>
            <a:off x="196731" y="175147"/>
            <a:ext cx="3792174" cy="31743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C9397BC-B7D0-E170-21C6-35868C6C67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78" r="1" b="22951"/>
          <a:stretch/>
        </p:blipFill>
        <p:spPr>
          <a:xfrm>
            <a:off x="8194217" y="175147"/>
            <a:ext cx="3792174" cy="317433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D30A20E-B2DC-D022-6F14-DB02C045D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5" r="511" b="-4"/>
          <a:stretch/>
        </p:blipFill>
        <p:spPr>
          <a:xfrm>
            <a:off x="191088" y="3508511"/>
            <a:ext cx="3792174" cy="31714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2CF0AF9-8326-FE9A-33FE-4B1C350A51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77" r="15256" b="3"/>
          <a:stretch/>
        </p:blipFill>
        <p:spPr>
          <a:xfrm>
            <a:off x="4203448" y="3508511"/>
            <a:ext cx="3792174" cy="3171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71384F-090A-9347-F858-1B1B36C4C0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657" r="3" b="26413"/>
          <a:stretch/>
        </p:blipFill>
        <p:spPr>
          <a:xfrm>
            <a:off x="8188574" y="3508511"/>
            <a:ext cx="3792174" cy="3171426"/>
          </a:xfrm>
          <a:prstGeom prst="rect">
            <a:avLst/>
          </a:prstGeom>
        </p:spPr>
      </p:pic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F1758F2-B768-A697-0DF8-EC13F8C15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14CCAC-2D30-E4A7-C23B-631C798EC2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636" y="208147"/>
            <a:ext cx="3933010" cy="310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6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627F54-A1AB-13C4-F7A3-CFF7D3A48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198120"/>
            <a:ext cx="4264223" cy="55981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6AF5238-BF75-FA0B-8370-179E8D75F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310" y="996406"/>
            <a:ext cx="3376880" cy="43332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5A251C4-203E-9CC1-7D6D-3A576F417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097" y="1961605"/>
            <a:ext cx="2983230" cy="3977640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54478E-6074-0DB7-9362-4BAD61C4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0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7D1662D-72BE-3EF7-BFEF-4DC7B71FBE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55" r="-2" b="1869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B22E85-69F4-D0AA-6183-30B99CF446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" b="20906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6" name="Picture 4" descr="Puede ser una imagen de 9 personas, personas de pie e interior">
            <a:extLst>
              <a:ext uri="{FF2B5EF4-FFF2-40B4-BE49-F238E27FC236}">
                <a16:creationId xmlns:a16="http://schemas.microsoft.com/office/drawing/2014/main" id="{BC5A8739-613D-D579-D38C-5FA8FB320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9" r="12854" b="-3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287835E-FEC0-A85B-9B7A-ABA6D004A3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5" r="-2" b="2343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4ACA583-B72A-9CC5-8A92-2569A73A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3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7BB310B-BB87-6F80-0FDB-ACAE61460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861" y="525146"/>
            <a:ext cx="2039492" cy="27193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85D678-115E-98A8-C5F9-7C2373111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518" y="791020"/>
            <a:ext cx="3252903" cy="218757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812D06C-F57F-6D26-9187-A0375FE25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9" y="3748194"/>
            <a:ext cx="1853723" cy="247163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08FE042-9749-4EDA-3ED6-23137B59F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4329" y="892660"/>
            <a:ext cx="1519729" cy="214802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E792722-6D3F-1DC9-BBFB-FE6E9E93E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518" y="4113307"/>
            <a:ext cx="3252903" cy="1748435"/>
          </a:xfrm>
          <a:prstGeom prst="rect">
            <a:avLst/>
          </a:prstGeom>
        </p:spPr>
      </p:pic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8A33F5-8AEC-D7EC-7CB1-732AD2F08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15B9F6-C2AC-1616-6689-11F03D4BF0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2769" y="781032"/>
            <a:ext cx="1910104" cy="26307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07E8214-74A8-6639-A7D8-D74B0BCC4D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0712" y="3446257"/>
            <a:ext cx="2081306" cy="277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3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70" name="Rectangle 19469">
            <a:extLst>
              <a:ext uri="{FF2B5EF4-FFF2-40B4-BE49-F238E27FC236}">
                <a16:creationId xmlns:a16="http://schemas.microsoft.com/office/drawing/2014/main" id="{CB92C8CA-51CB-4511-AEBA-C04E0B721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F7C0940-9646-76B1-8ABA-92F74B26CC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6933"/>
          <a:stretch/>
        </p:blipFill>
        <p:spPr>
          <a:xfrm>
            <a:off x="196730" y="165419"/>
            <a:ext cx="5806505" cy="3181935"/>
          </a:xfrm>
          <a:prstGeom prst="rect">
            <a:avLst/>
          </a:prstGeom>
        </p:spPr>
      </p:pic>
      <p:pic>
        <p:nvPicPr>
          <p:cNvPr id="19458" name="Picture 2" descr="No hay ninguna descripción de la foto disponible.">
            <a:extLst>
              <a:ext uri="{FF2B5EF4-FFF2-40B4-BE49-F238E27FC236}">
                <a16:creationId xmlns:a16="http://schemas.microsoft.com/office/drawing/2014/main" id="{B8AEC9BF-1B75-1E6B-8EFE-5DE204979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7" r="2" b="7349"/>
          <a:stretch/>
        </p:blipFill>
        <p:spPr bwMode="auto">
          <a:xfrm>
            <a:off x="6188766" y="165419"/>
            <a:ext cx="2822342" cy="318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4FEACE-FA2C-726B-A6F2-9D0539C65F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90" r="29104" b="-4"/>
          <a:stretch/>
        </p:blipFill>
        <p:spPr>
          <a:xfrm>
            <a:off x="9181834" y="165419"/>
            <a:ext cx="2851140" cy="318193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E75E985-100A-7086-9322-E33182AE6E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1496" b="22379"/>
          <a:stretch/>
        </p:blipFill>
        <p:spPr>
          <a:xfrm>
            <a:off x="191085" y="3559514"/>
            <a:ext cx="5806505" cy="279683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151D961-0D68-1ECC-8927-D2000F18F8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3" b="23941"/>
          <a:stretch/>
        </p:blipFill>
        <p:spPr>
          <a:xfrm>
            <a:off x="6194411" y="3510646"/>
            <a:ext cx="2822342" cy="279683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658853-4D8C-BFEE-E994-F3B55E5FE9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8964" r="2" b="7466"/>
          <a:stretch/>
        </p:blipFill>
        <p:spPr>
          <a:xfrm>
            <a:off x="9187479" y="3510646"/>
            <a:ext cx="2851140" cy="2796836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F092A2-A8B4-5038-7CDB-CC80BE6F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5B6F981-B196-BC24-520F-C84BEE905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75" y="1757829"/>
            <a:ext cx="3027706" cy="22648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F2A6AFB-4776-0D62-BBE8-89F50320A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5" y="112437"/>
            <a:ext cx="3093916" cy="154695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95A996A-3105-7A72-7E72-2EC3B0944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91543"/>
            <a:ext cx="2575792" cy="343438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0DAB506A-AB59-B0C5-C763-624157975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84" y="4121129"/>
            <a:ext cx="2582695" cy="344359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15370F8-1E3E-B3A3-98AA-A041FC8D0B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000" y="3464341"/>
            <a:ext cx="2313215" cy="3084286"/>
          </a:xfrm>
          <a:prstGeom prst="rect">
            <a:avLst/>
          </a:prstGeom>
        </p:spPr>
      </p:pic>
      <p:sp>
        <p:nvSpPr>
          <p:cNvPr id="34" name="Marcador de número de diapositiva 33">
            <a:extLst>
              <a:ext uri="{FF2B5EF4-FFF2-40B4-BE49-F238E27FC236}">
                <a16:creationId xmlns:a16="http://schemas.microsoft.com/office/drawing/2014/main" id="{76385B98-875A-97B3-7694-CF7073DC7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02171C61-30E3-1F61-D54E-09EA7ED81E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082" t="1581" r="12013" b="15863"/>
          <a:stretch/>
        </p:blipFill>
        <p:spPr>
          <a:xfrm>
            <a:off x="3222420" y="139526"/>
            <a:ext cx="2607745" cy="308428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70ACCA5-8A77-F128-E62D-D1F4A0D64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937" y="-486130"/>
            <a:ext cx="5018231" cy="37636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91B7075-7A25-81AC-83C7-D6F7E62D86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7631" y="2563749"/>
            <a:ext cx="3063577" cy="40741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1255E93-1F1D-FC8E-96D5-F8F8C48090E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" r="10186" b="22000"/>
          <a:stretch/>
        </p:blipFill>
        <p:spPr>
          <a:xfrm>
            <a:off x="5964054" y="1774970"/>
            <a:ext cx="1800173" cy="208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44364BA-EA8E-DBE4-FD76-F803C3C9C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33900"/>
            <a:ext cx="4762500" cy="23241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62EC57-3EC2-FBE5-D0E6-4F5790F98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618" y="2340220"/>
            <a:ext cx="2005503" cy="19948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C00726-F73D-CF50-14ED-4C4659764B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315" y="680014"/>
            <a:ext cx="1611991" cy="1758144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5E608EC-5DAD-660D-2033-F94B08E9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F174F57-7420-F0D8-72BE-E5945139C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685" y="2128406"/>
            <a:ext cx="1504147" cy="16213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2D34029-7D30-2ED9-7FD6-26F1F8E98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73" y="764830"/>
            <a:ext cx="4583539" cy="3907468"/>
          </a:xfrm>
          <a:prstGeom prst="rect">
            <a:avLst/>
          </a:prstGeom>
        </p:spPr>
      </p:pic>
      <p:pic>
        <p:nvPicPr>
          <p:cNvPr id="1026" name="Picture 2" descr="Una Luz En El Camino (@1LuzEnElCamino) / X">
            <a:extLst>
              <a:ext uri="{FF2B5EF4-FFF2-40B4-BE49-F238E27FC236}">
                <a16:creationId xmlns:a16="http://schemas.microsoft.com/office/drawing/2014/main" id="{FFFC2297-E6A9-E181-9DA6-B760888AC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439" y="624273"/>
            <a:ext cx="1379706" cy="13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B1C8452-0322-4D54-4729-DA6D78A54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522" y="2086358"/>
            <a:ext cx="1448770" cy="75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E97B079-5D75-0A0F-2D2F-5C25DD6AE1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5881" y="1260866"/>
            <a:ext cx="1115196" cy="1084218"/>
          </a:xfrm>
          <a:prstGeom prst="rect">
            <a:avLst/>
          </a:prstGeom>
        </p:spPr>
      </p:pic>
      <p:pic>
        <p:nvPicPr>
          <p:cNvPr id="1032" name="Picture 8" descr="No hay ninguna descripción de la foto disponible.">
            <a:extLst>
              <a:ext uri="{FF2B5EF4-FFF2-40B4-BE49-F238E27FC236}">
                <a16:creationId xmlns:a16="http://schemas.microsoft.com/office/drawing/2014/main" id="{E804FF3D-9626-5A9C-1603-41D45D009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690" y="2879394"/>
            <a:ext cx="1321528" cy="132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DBB17F6-5EF9-773A-EEF5-72DC082657AE}"/>
              </a:ext>
            </a:extLst>
          </p:cNvPr>
          <p:cNvSpPr/>
          <p:nvPr/>
        </p:nvSpPr>
        <p:spPr>
          <a:xfrm>
            <a:off x="5061001" y="3356368"/>
            <a:ext cx="19447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+ 240</a:t>
            </a:r>
            <a:endParaRPr lang="es-MX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099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93E3F47-1C0B-4984-AAFD-8624A7B6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0"/>
            <a:ext cx="10908632" cy="6455346"/>
          </a:xfrm>
          <a:custGeom>
            <a:avLst/>
            <a:gdLst>
              <a:gd name="connsiteX0" fmla="*/ 718502 w 10908632"/>
              <a:gd name="connsiteY0" fmla="*/ 0 h 6455346"/>
              <a:gd name="connsiteX1" fmla="*/ 10190130 w 10908632"/>
              <a:gd name="connsiteY1" fmla="*/ 0 h 6455346"/>
              <a:gd name="connsiteX2" fmla="*/ 10196675 w 10908632"/>
              <a:gd name="connsiteY2" fmla="*/ 25456 h 6455346"/>
              <a:gd name="connsiteX3" fmla="*/ 10295021 w 10908632"/>
              <a:gd name="connsiteY3" fmla="*/ 1001028 h 6455346"/>
              <a:gd name="connsiteX4" fmla="*/ 5454316 w 10908632"/>
              <a:gd name="connsiteY4" fmla="*/ 5841735 h 6455346"/>
              <a:gd name="connsiteX5" fmla="*/ 613611 w 10908632"/>
              <a:gd name="connsiteY5" fmla="*/ 1001028 h 6455346"/>
              <a:gd name="connsiteX6" fmla="*/ 711957 w 10908632"/>
              <a:gd name="connsiteY6" fmla="*/ 25456 h 6455346"/>
              <a:gd name="connsiteX7" fmla="*/ 93275 w 10908632"/>
              <a:gd name="connsiteY7" fmla="*/ 0 h 6455346"/>
              <a:gd name="connsiteX8" fmla="*/ 578008 w 10908632"/>
              <a:gd name="connsiteY8" fmla="*/ 0 h 6455346"/>
              <a:gd name="connsiteX9" fmla="*/ 534600 w 10908632"/>
              <a:gd name="connsiteY9" fmla="*/ 243070 h 6455346"/>
              <a:gd name="connsiteX10" fmla="*/ 477253 w 10908632"/>
              <a:gd name="connsiteY10" fmla="*/ 1001028 h 6455346"/>
              <a:gd name="connsiteX11" fmla="*/ 5454316 w 10908632"/>
              <a:gd name="connsiteY11" fmla="*/ 5978093 h 6455346"/>
              <a:gd name="connsiteX12" fmla="*/ 10431379 w 10908632"/>
              <a:gd name="connsiteY12" fmla="*/ 1001028 h 6455346"/>
              <a:gd name="connsiteX13" fmla="*/ 10374032 w 10908632"/>
              <a:gd name="connsiteY13" fmla="*/ 243070 h 6455346"/>
              <a:gd name="connsiteX14" fmla="*/ 10330624 w 10908632"/>
              <a:gd name="connsiteY14" fmla="*/ 0 h 6455346"/>
              <a:gd name="connsiteX15" fmla="*/ 10815358 w 10908632"/>
              <a:gd name="connsiteY15" fmla="*/ 0 h 6455346"/>
              <a:gd name="connsiteX16" fmla="*/ 10845786 w 10908632"/>
              <a:gd name="connsiteY16" fmla="*/ 170389 h 6455346"/>
              <a:gd name="connsiteX17" fmla="*/ 10908632 w 10908632"/>
              <a:gd name="connsiteY17" fmla="*/ 1001028 h 6455346"/>
              <a:gd name="connsiteX18" fmla="*/ 5454316 w 10908632"/>
              <a:gd name="connsiteY18" fmla="*/ 6455346 h 6455346"/>
              <a:gd name="connsiteX19" fmla="*/ 0 w 10908632"/>
              <a:gd name="connsiteY19" fmla="*/ 1001028 h 6455346"/>
              <a:gd name="connsiteX20" fmla="*/ 62846 w 10908632"/>
              <a:gd name="connsiteY20" fmla="*/ 170389 h 64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908632" h="6455346">
                <a:moveTo>
                  <a:pt x="718502" y="0"/>
                </a:moveTo>
                <a:lnTo>
                  <a:pt x="10190130" y="0"/>
                </a:lnTo>
                <a:lnTo>
                  <a:pt x="10196675" y="25456"/>
                </a:lnTo>
                <a:cubicBezTo>
                  <a:pt x="10261158" y="340575"/>
                  <a:pt x="10295021" y="666847"/>
                  <a:pt x="10295021" y="1001028"/>
                </a:cubicBezTo>
                <a:cubicBezTo>
                  <a:pt x="10295021" y="3674478"/>
                  <a:pt x="8127764" y="5841735"/>
                  <a:pt x="5454316" y="5841735"/>
                </a:cubicBezTo>
                <a:cubicBezTo>
                  <a:pt x="2780868" y="5841735"/>
                  <a:pt x="613611" y="3674478"/>
                  <a:pt x="613611" y="1001028"/>
                </a:cubicBezTo>
                <a:cubicBezTo>
                  <a:pt x="613611" y="666847"/>
                  <a:pt x="647474" y="340575"/>
                  <a:pt x="711957" y="25456"/>
                </a:cubicBezTo>
                <a:close/>
                <a:moveTo>
                  <a:pt x="93275" y="0"/>
                </a:moveTo>
                <a:lnTo>
                  <a:pt x="578008" y="0"/>
                </a:lnTo>
                <a:lnTo>
                  <a:pt x="534600" y="243070"/>
                </a:lnTo>
                <a:cubicBezTo>
                  <a:pt x="496838" y="490210"/>
                  <a:pt x="477253" y="743332"/>
                  <a:pt x="477253" y="1001028"/>
                </a:cubicBezTo>
                <a:cubicBezTo>
                  <a:pt x="477253" y="3749785"/>
                  <a:pt x="2705561" y="5978093"/>
                  <a:pt x="5454316" y="5978093"/>
                </a:cubicBezTo>
                <a:cubicBezTo>
                  <a:pt x="8203072" y="5978093"/>
                  <a:pt x="10431379" y="3749785"/>
                  <a:pt x="10431379" y="1001028"/>
                </a:cubicBezTo>
                <a:cubicBezTo>
                  <a:pt x="10431379" y="743332"/>
                  <a:pt x="10411794" y="490210"/>
                  <a:pt x="10374032" y="243070"/>
                </a:cubicBezTo>
                <a:lnTo>
                  <a:pt x="10330624" y="0"/>
                </a:lnTo>
                <a:lnTo>
                  <a:pt x="10815358" y="0"/>
                </a:lnTo>
                <a:lnTo>
                  <a:pt x="10845786" y="170389"/>
                </a:lnTo>
                <a:cubicBezTo>
                  <a:pt x="10887169" y="441228"/>
                  <a:pt x="10908632" y="718621"/>
                  <a:pt x="10908632" y="1001028"/>
                </a:cubicBezTo>
                <a:cubicBezTo>
                  <a:pt x="10908632" y="4013365"/>
                  <a:pt x="8466652" y="6455346"/>
                  <a:pt x="5454316" y="6455346"/>
                </a:cubicBezTo>
                <a:cubicBezTo>
                  <a:pt x="2441981" y="6455346"/>
                  <a:pt x="0" y="4013365"/>
                  <a:pt x="0" y="1001028"/>
                </a:cubicBezTo>
                <a:cubicBezTo>
                  <a:pt x="0" y="718621"/>
                  <a:pt x="21463" y="441228"/>
                  <a:pt x="62846" y="17038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F84947-D4D8-E7CF-2D2C-EC1C57084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8" b="8708"/>
          <a:stretch>
            <a:fillRect/>
          </a:stretch>
        </p:blipFill>
        <p:spPr bwMode="auto">
          <a:xfrm>
            <a:off x="5170132" y="812800"/>
            <a:ext cx="6401166" cy="528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C18CA65-B19E-8A99-FCA4-75042E79FC19}"/>
              </a:ext>
            </a:extLst>
          </p:cNvPr>
          <p:cNvSpPr/>
          <p:nvPr/>
        </p:nvSpPr>
        <p:spPr>
          <a:xfrm>
            <a:off x="2206172" y="279890"/>
            <a:ext cx="435428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4400" b="1" cap="none" spc="0" dirty="0">
                <a:ln/>
                <a:solidFill>
                  <a:schemeClr val="accent3"/>
                </a:solidFill>
                <a:effectLst/>
              </a:rPr>
              <a:t>Hagamos redención del género humano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BAD8C9-0208-51AE-EE1F-3BFE512FCA62}"/>
              </a:ext>
            </a:extLst>
          </p:cNvPr>
          <p:cNvSpPr/>
          <p:nvPr/>
        </p:nvSpPr>
        <p:spPr>
          <a:xfrm>
            <a:off x="243063" y="4016051"/>
            <a:ext cx="4906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¡DESPERTAR!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5305FC-B86F-1D80-51C4-EC5BC560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EC0DA34-02A4-CD59-C26A-99FE57D0B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47" r="15646" b="-3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159D68F-E3B6-AC2D-5DDB-D3B5B208A9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34" r="22682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56F0FA3-9CAA-9D0A-60E9-40D2F431C8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63" r="25266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30ECF190-CCBE-A478-EE8B-C178891C1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7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20707D-5841-41A3-B3F5-FD5979CAE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A3C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F05012-3070-48EC-BC58-E908A8D70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429D58A-474B-49F7-FAC7-BF9E2A8299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157" r="1" b="16728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DB05805-62AA-D943-80A6-EE0E119F7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383394"/>
            <a:ext cx="64008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EAD004-AB0B-4352-9991-A040EA93D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73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CD32873-6797-D380-13E5-2FAA79C1F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561" y="1042811"/>
            <a:ext cx="6674879" cy="4772377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8798072-CE9A-2E72-C181-7B90710C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840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284CA7F-B696-4085-84C6-CD668817E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050278" cy="3400925"/>
          </a:xfrm>
          <a:custGeom>
            <a:avLst/>
            <a:gdLst>
              <a:gd name="connsiteX0" fmla="*/ 0 w 6050278"/>
              <a:gd name="connsiteY0" fmla="*/ 0 h 3400925"/>
              <a:gd name="connsiteX1" fmla="*/ 6050278 w 6050278"/>
              <a:gd name="connsiteY1" fmla="*/ 0 h 3400925"/>
              <a:gd name="connsiteX2" fmla="*/ 6050278 w 6050278"/>
              <a:gd name="connsiteY2" fmla="*/ 1827306 h 3400925"/>
              <a:gd name="connsiteX3" fmla="*/ 3892296 w 6050278"/>
              <a:gd name="connsiteY3" fmla="*/ 1827306 h 3400925"/>
              <a:gd name="connsiteX4" fmla="*/ 3892296 w 6050278"/>
              <a:gd name="connsiteY4" fmla="*/ 3400925 h 3400925"/>
              <a:gd name="connsiteX5" fmla="*/ 0 w 6050278"/>
              <a:gd name="connsiteY5" fmla="*/ 3400925 h 34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58A10F4-B847-4777-BC82-782F6FB36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2" y="1"/>
            <a:ext cx="6050278" cy="3400925"/>
          </a:xfrm>
          <a:custGeom>
            <a:avLst/>
            <a:gdLst>
              <a:gd name="connsiteX0" fmla="*/ 0 w 6050278"/>
              <a:gd name="connsiteY0" fmla="*/ 0 h 3400925"/>
              <a:gd name="connsiteX1" fmla="*/ 6050278 w 6050278"/>
              <a:gd name="connsiteY1" fmla="*/ 0 h 3400925"/>
              <a:gd name="connsiteX2" fmla="*/ 6050278 w 6050278"/>
              <a:gd name="connsiteY2" fmla="*/ 3400925 h 3400925"/>
              <a:gd name="connsiteX3" fmla="*/ 2157982 w 6050278"/>
              <a:gd name="connsiteY3" fmla="*/ 3400925 h 3400925"/>
              <a:gd name="connsiteX4" fmla="*/ 2157982 w 6050278"/>
              <a:gd name="connsiteY4" fmla="*/ 1827306 h 3400925"/>
              <a:gd name="connsiteX5" fmla="*/ 0 w 6050278"/>
              <a:gd name="connsiteY5" fmla="*/ 1827306 h 340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83B597-C9A1-46EF-AB6B-71DF0B1ED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89159"/>
            <a:ext cx="6050278" cy="3368841"/>
          </a:xfrm>
          <a:custGeom>
            <a:avLst/>
            <a:gdLst>
              <a:gd name="connsiteX0" fmla="*/ 0 w 6050278"/>
              <a:gd name="connsiteY0" fmla="*/ 0 h 3368841"/>
              <a:gd name="connsiteX1" fmla="*/ 3892296 w 6050278"/>
              <a:gd name="connsiteY1" fmla="*/ 0 h 3368841"/>
              <a:gd name="connsiteX2" fmla="*/ 3892296 w 6050278"/>
              <a:gd name="connsiteY2" fmla="*/ 1541535 h 3368841"/>
              <a:gd name="connsiteX3" fmla="*/ 6050278 w 6050278"/>
              <a:gd name="connsiteY3" fmla="*/ 1541535 h 3368841"/>
              <a:gd name="connsiteX4" fmla="*/ 6050278 w 6050278"/>
              <a:gd name="connsiteY4" fmla="*/ 3368841 h 3368841"/>
              <a:gd name="connsiteX5" fmla="*/ 0 w 6050278"/>
              <a:gd name="connsiteY5" fmla="*/ 3368841 h 336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0B38421-369F-445C-9543-5BC17BC09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22" y="3489159"/>
            <a:ext cx="6050278" cy="3368841"/>
          </a:xfrm>
          <a:custGeom>
            <a:avLst/>
            <a:gdLst>
              <a:gd name="connsiteX0" fmla="*/ 2157982 w 6050278"/>
              <a:gd name="connsiteY0" fmla="*/ 0 h 3368841"/>
              <a:gd name="connsiteX1" fmla="*/ 6050278 w 6050278"/>
              <a:gd name="connsiteY1" fmla="*/ 0 h 3368841"/>
              <a:gd name="connsiteX2" fmla="*/ 6050278 w 6050278"/>
              <a:gd name="connsiteY2" fmla="*/ 3368841 h 3368841"/>
              <a:gd name="connsiteX3" fmla="*/ 0 w 6050278"/>
              <a:gd name="connsiteY3" fmla="*/ 3368841 h 3368841"/>
              <a:gd name="connsiteX4" fmla="*/ 0 w 6050278"/>
              <a:gd name="connsiteY4" fmla="*/ 1541535 h 3368841"/>
              <a:gd name="connsiteX5" fmla="*/ 2157982 w 6050278"/>
              <a:gd name="connsiteY5" fmla="*/ 1541535 h 336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AA9CE81-CAF0-41E3-8E73-CAFA13A0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3736" y="1918638"/>
            <a:ext cx="4224528" cy="3020725"/>
          </a:xfrm>
          <a:custGeom>
            <a:avLst/>
            <a:gdLst>
              <a:gd name="connsiteX0" fmla="*/ 0 w 4224528"/>
              <a:gd name="connsiteY0" fmla="*/ 0 h 3020725"/>
              <a:gd name="connsiteX1" fmla="*/ 4224528 w 4224528"/>
              <a:gd name="connsiteY1" fmla="*/ 0 h 3020725"/>
              <a:gd name="connsiteX2" fmla="*/ 4224528 w 4224528"/>
              <a:gd name="connsiteY2" fmla="*/ 3020725 h 3020725"/>
              <a:gd name="connsiteX3" fmla="*/ 0 w 4224528"/>
              <a:gd name="connsiteY3" fmla="*/ 3020725 h 302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528" h="3020725">
                <a:moveTo>
                  <a:pt x="0" y="0"/>
                </a:moveTo>
                <a:lnTo>
                  <a:pt x="4224528" y="0"/>
                </a:lnTo>
                <a:lnTo>
                  <a:pt x="4224528" y="3020725"/>
                </a:lnTo>
                <a:lnTo>
                  <a:pt x="0" y="302072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7652A9E-D6C1-976C-E3A4-68394306D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51" y="3648889"/>
            <a:ext cx="2344633" cy="31261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B06D507-D810-45A0-8A77-BAC8D4BD9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5" y="409292"/>
            <a:ext cx="2814747" cy="2399572"/>
          </a:xfrm>
          <a:prstGeom prst="rect">
            <a:avLst/>
          </a:prstGeom>
        </p:spPr>
      </p:pic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02F60DDC-2480-5034-B4FB-5E4DF8621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25</a:t>
            </a:fld>
            <a:endParaRPr lang="en-US"/>
          </a:p>
        </p:txBody>
      </p:sp>
      <p:pic>
        <p:nvPicPr>
          <p:cNvPr id="9218" name="Picture 2" descr="No hay ninguna descripción de la foto disponible.">
            <a:extLst>
              <a:ext uri="{FF2B5EF4-FFF2-40B4-BE49-F238E27FC236}">
                <a16:creationId xmlns:a16="http://schemas.microsoft.com/office/drawing/2014/main" id="{A01A1B28-2313-D4DA-B147-A78E08FE5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264" y="247964"/>
            <a:ext cx="3872100" cy="290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o hay ninguna descripción de la foto disponible.">
            <a:extLst>
              <a:ext uri="{FF2B5EF4-FFF2-40B4-BE49-F238E27FC236}">
                <a16:creationId xmlns:a16="http://schemas.microsoft.com/office/drawing/2014/main" id="{4857EF67-65EC-BC57-16F2-5682AB63A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676" y="1083532"/>
            <a:ext cx="5253439" cy="390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E68BA20-CDD5-3F1F-D849-A868FBAAF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4" y="4044392"/>
            <a:ext cx="3169678" cy="237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5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54718EC-B9B7-4146-3B54-BC9DC610B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27" y="400604"/>
            <a:ext cx="4583539" cy="390746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44364BA-EA8E-DBE4-FD76-F803C3C9C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533900"/>
            <a:ext cx="4762500" cy="23241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62EC57-3EC2-FBE5-D0E6-4F5790F98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08" y="319313"/>
            <a:ext cx="2005503" cy="19948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C00726-F73D-CF50-14ED-4C4659764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9" y="2549928"/>
            <a:ext cx="1611991" cy="1758144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09386B-E635-FB6A-59D8-BA4DBF1A0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2B57C76-F36C-DA91-2F68-25DACDD86177}"/>
              </a:ext>
            </a:extLst>
          </p:cNvPr>
          <p:cNvSpPr/>
          <p:nvPr/>
        </p:nvSpPr>
        <p:spPr>
          <a:xfrm>
            <a:off x="2712725" y="5349454"/>
            <a:ext cx="2562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SANAR</a:t>
            </a:r>
          </a:p>
        </p:txBody>
      </p:sp>
    </p:spTree>
    <p:extLst>
      <p:ext uri="{BB962C8B-B14F-4D97-AF65-F5344CB8AC3E}">
        <p14:creationId xmlns:p14="http://schemas.microsoft.com/office/powerpoint/2010/main" val="35440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92AA8E-A7CA-540C-E78E-57DC1991B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04" y="291295"/>
            <a:ext cx="4853213" cy="3235475"/>
          </a:xfrm>
          <a:prstGeom prst="rect">
            <a:avLst/>
          </a:prstGeom>
          <a:effectLst>
            <a:softEdge rad="133084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9149AE-D84B-B245-07C8-DB7C3E2C4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17" y="3526770"/>
            <a:ext cx="6235574" cy="30429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45B4F40-1CB6-52AA-0965-E6B3AFBA6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014" y="1012979"/>
            <a:ext cx="3337439" cy="2386188"/>
          </a:xfrm>
          <a:prstGeom prst="rect">
            <a:avLst/>
          </a:prstGeom>
        </p:spPr>
      </p:pic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7F241E24-E273-4160-1036-A4352DA97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27</a:t>
            </a:fld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00E81B4-77A9-CA93-F66F-A814BE1561CE}"/>
              </a:ext>
            </a:extLst>
          </p:cNvPr>
          <p:cNvSpPr/>
          <p:nvPr/>
        </p:nvSpPr>
        <p:spPr>
          <a:xfrm>
            <a:off x="7451497" y="3271564"/>
            <a:ext cx="4028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ACUERPAR</a:t>
            </a:r>
          </a:p>
        </p:txBody>
      </p:sp>
    </p:spTree>
    <p:extLst>
      <p:ext uri="{BB962C8B-B14F-4D97-AF65-F5344CB8AC3E}">
        <p14:creationId xmlns:p14="http://schemas.microsoft.com/office/powerpoint/2010/main" val="308788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¿Qué es la BNB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¿</a:t>
            </a:r>
            <a:r>
              <a:rPr dirty="0" err="1"/>
              <a:t>Qué</a:t>
            </a:r>
            <a:r>
              <a:rPr dirty="0"/>
              <a:t> es la BNB?</a:t>
            </a:r>
          </a:p>
        </p:txBody>
      </p:sp>
      <p:sp>
        <p:nvSpPr>
          <p:cNvPr id="150" name="La Brigada Nacional de Búsqueda de Personas Desaparecidas (BNB) nace un proceso organizativo impulsado desde de la Red de Enlaces Nacionales, la cual agrupa a más de 164 colectivos de familiares de personas desaparecidas en 27 Estados de la Repúblic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270693" indent="-270693" algn="just" defTabSz="375593">
              <a:spcBef>
                <a:spcPts val="0"/>
              </a:spcBef>
              <a:defRPr sz="3822">
                <a:solidFill>
                  <a:srgbClr val="324863"/>
                </a:solidFill>
              </a:defRPr>
            </a:pPr>
            <a:r>
              <a:rPr dirty="0"/>
              <a:t>La </a:t>
            </a:r>
            <a:r>
              <a:rPr b="1" dirty="0">
                <a:latin typeface="Calibri"/>
                <a:ea typeface="Calibri"/>
                <a:cs typeface="Calibri"/>
                <a:sym typeface="Calibri"/>
              </a:rPr>
              <a:t>Brigada Nacional de </a:t>
            </a:r>
            <a:r>
              <a:rPr b="1" dirty="0" err="1">
                <a:latin typeface="Calibri"/>
                <a:ea typeface="Calibri"/>
                <a:cs typeface="Calibri"/>
                <a:sym typeface="Calibri"/>
              </a:rPr>
              <a:t>Búsqueda</a:t>
            </a:r>
            <a:r>
              <a:rPr b="1" dirty="0">
                <a:latin typeface="Calibri"/>
                <a:ea typeface="Calibri"/>
                <a:cs typeface="Calibri"/>
                <a:sym typeface="Calibri"/>
              </a:rPr>
              <a:t> de Personas </a:t>
            </a:r>
            <a:r>
              <a:rPr b="1" dirty="0" err="1">
                <a:latin typeface="Calibri"/>
                <a:ea typeface="Calibri"/>
                <a:cs typeface="Calibri"/>
                <a:sym typeface="Calibri"/>
              </a:rPr>
              <a:t>Desaparecidas</a:t>
            </a:r>
            <a:r>
              <a:rPr b="1" dirty="0">
                <a:latin typeface="Calibri"/>
                <a:ea typeface="Calibri"/>
                <a:cs typeface="Calibri"/>
                <a:sym typeface="Calibri"/>
              </a:rPr>
              <a:t> (BNB) </a:t>
            </a:r>
            <a:r>
              <a:rPr dirty="0" err="1"/>
              <a:t>nace</a:t>
            </a:r>
            <a:r>
              <a:rPr dirty="0"/>
              <a:t> un </a:t>
            </a:r>
            <a:r>
              <a:rPr dirty="0" err="1"/>
              <a:t>proceso</a:t>
            </a:r>
            <a:r>
              <a:rPr dirty="0"/>
              <a:t> </a:t>
            </a:r>
            <a:r>
              <a:rPr dirty="0" err="1"/>
              <a:t>organizativo</a:t>
            </a:r>
            <a:r>
              <a:rPr dirty="0"/>
              <a:t> </a:t>
            </a:r>
            <a:r>
              <a:rPr dirty="0" err="1"/>
              <a:t>impulsado</a:t>
            </a:r>
            <a:r>
              <a:rPr dirty="0"/>
              <a:t> </a:t>
            </a:r>
            <a:r>
              <a:rPr dirty="0" err="1"/>
              <a:t>desde</a:t>
            </a:r>
            <a:r>
              <a:rPr dirty="0"/>
              <a:t> de la Red de Enlaces </a:t>
            </a:r>
            <a:r>
              <a:rPr dirty="0" err="1"/>
              <a:t>Nacionales</a:t>
            </a:r>
            <a:r>
              <a:rPr dirty="0"/>
              <a:t>, la </a:t>
            </a:r>
            <a:r>
              <a:rPr dirty="0" err="1"/>
              <a:t>cual</a:t>
            </a:r>
            <a:r>
              <a:rPr dirty="0"/>
              <a:t> </a:t>
            </a:r>
            <a:r>
              <a:rPr dirty="0" err="1"/>
              <a:t>agrupa</a:t>
            </a:r>
            <a:r>
              <a:rPr dirty="0"/>
              <a:t> a </a:t>
            </a:r>
            <a:r>
              <a:rPr dirty="0" err="1"/>
              <a:t>más</a:t>
            </a:r>
            <a:r>
              <a:rPr dirty="0"/>
              <a:t> de 1</a:t>
            </a:r>
            <a:r>
              <a:rPr lang="es-ES" dirty="0"/>
              <a:t>90</a:t>
            </a:r>
            <a:r>
              <a:rPr dirty="0"/>
              <a:t> </a:t>
            </a:r>
            <a:r>
              <a:rPr dirty="0" err="1"/>
              <a:t>colectivos</a:t>
            </a:r>
            <a:r>
              <a:rPr dirty="0"/>
              <a:t> de </a:t>
            </a:r>
            <a:r>
              <a:rPr dirty="0" err="1"/>
              <a:t>familiares</a:t>
            </a:r>
            <a:r>
              <a:rPr dirty="0"/>
              <a:t> de personas </a:t>
            </a:r>
            <a:r>
              <a:rPr dirty="0" err="1"/>
              <a:t>desaparecidas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27 </a:t>
            </a:r>
            <a:r>
              <a:rPr dirty="0" err="1"/>
              <a:t>Estados</a:t>
            </a:r>
            <a:r>
              <a:rPr dirty="0"/>
              <a:t> de la República.</a:t>
            </a:r>
          </a:p>
          <a:p>
            <a:pPr marL="270693" indent="-270693" algn="just" defTabSz="375593">
              <a:spcBef>
                <a:spcPts val="0"/>
              </a:spcBef>
              <a:defRPr sz="3822">
                <a:solidFill>
                  <a:srgbClr val="324863"/>
                </a:solidFill>
              </a:defRPr>
            </a:pPr>
            <a:endParaRPr dirty="0"/>
          </a:p>
          <a:p>
            <a:pPr marL="270693" indent="-270693" algn="just" defTabSz="375593">
              <a:spcBef>
                <a:spcPts val="0"/>
              </a:spcBef>
              <a:defRPr sz="3822">
                <a:solidFill>
                  <a:srgbClr val="324863"/>
                </a:solidFill>
              </a:defRPr>
            </a:pPr>
            <a:r>
              <a:rPr dirty="0" err="1"/>
              <a:t>Busca</a:t>
            </a:r>
            <a:r>
              <a:rPr dirty="0"/>
              <a:t> </a:t>
            </a:r>
            <a:r>
              <a:rPr dirty="0" err="1"/>
              <a:t>fortalecer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procesos</a:t>
            </a:r>
            <a:r>
              <a:rPr dirty="0"/>
              <a:t> locales y </a:t>
            </a:r>
            <a:r>
              <a:rPr dirty="0" err="1"/>
              <a:t>maximizar</a:t>
            </a:r>
            <a:r>
              <a:rPr dirty="0"/>
              <a:t> la </a:t>
            </a:r>
            <a:r>
              <a:rPr dirty="0" err="1"/>
              <a:t>capacidad</a:t>
            </a:r>
            <a:r>
              <a:rPr dirty="0"/>
              <a:t> de </a:t>
            </a:r>
            <a:r>
              <a:rPr dirty="0" err="1"/>
              <a:t>búsqueda</a:t>
            </a:r>
            <a:r>
              <a:rPr dirty="0"/>
              <a:t> e </a:t>
            </a:r>
            <a:r>
              <a:rPr dirty="0" err="1"/>
              <a:t>incidencia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colectivos</a:t>
            </a:r>
            <a:r>
              <a:rPr dirty="0"/>
              <a:t>. </a:t>
            </a:r>
          </a:p>
          <a:p>
            <a:pPr marL="270693" indent="-270693" algn="just" defTabSz="375593">
              <a:spcBef>
                <a:spcPts val="0"/>
              </a:spcBef>
              <a:defRPr sz="3822">
                <a:solidFill>
                  <a:srgbClr val="324863"/>
                </a:solidFill>
              </a:defRPr>
            </a:pPr>
            <a:endParaRPr dirty="0"/>
          </a:p>
          <a:p>
            <a:pPr marL="270693" indent="-270693" algn="just" defTabSz="375593">
              <a:spcBef>
                <a:spcPts val="0"/>
              </a:spcBef>
              <a:defRPr sz="3822">
                <a:solidFill>
                  <a:srgbClr val="324863"/>
                </a:solidFill>
              </a:defRPr>
            </a:pPr>
            <a:r>
              <a:rPr dirty="0"/>
              <a:t>ES </a:t>
            </a:r>
            <a:r>
              <a:rPr dirty="0" err="1"/>
              <a:t>realizada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b="1" dirty="0" err="1"/>
              <a:t>familiares</a:t>
            </a:r>
            <a:r>
              <a:rPr b="1" dirty="0"/>
              <a:t> de personas </a:t>
            </a:r>
            <a:r>
              <a:rPr b="1" dirty="0" err="1"/>
              <a:t>desaparecidas</a:t>
            </a:r>
            <a:r>
              <a:rPr dirty="0"/>
              <a:t> que de </a:t>
            </a:r>
            <a:r>
              <a:rPr dirty="0" err="1"/>
              <a:t>todo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país</a:t>
            </a:r>
            <a:r>
              <a:rPr dirty="0"/>
              <a:t> </a:t>
            </a:r>
            <a:r>
              <a:rPr dirty="0" err="1"/>
              <a:t>organizadas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colectivos</a:t>
            </a:r>
            <a:r>
              <a:rPr dirty="0"/>
              <a:t> con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apoyo</a:t>
            </a:r>
            <a:r>
              <a:rPr dirty="0"/>
              <a:t> </a:t>
            </a:r>
            <a:r>
              <a:rPr dirty="0" err="1"/>
              <a:t>solidario</a:t>
            </a:r>
            <a:r>
              <a:rPr dirty="0"/>
              <a:t> de personas e </a:t>
            </a:r>
            <a:r>
              <a:rPr dirty="0" err="1"/>
              <a:t>instituciones</a:t>
            </a:r>
            <a:r>
              <a:rPr dirty="0"/>
              <a:t> con </a:t>
            </a:r>
            <a:r>
              <a:rPr dirty="0" err="1"/>
              <a:t>presencia</a:t>
            </a:r>
            <a:r>
              <a:rPr dirty="0"/>
              <a:t> </a:t>
            </a:r>
            <a:r>
              <a:rPr dirty="0" err="1"/>
              <a:t>nacional</a:t>
            </a:r>
            <a:r>
              <a:rPr dirty="0"/>
              <a:t> tales </a:t>
            </a:r>
            <a:r>
              <a:rPr dirty="0" err="1"/>
              <a:t>como</a:t>
            </a:r>
            <a:r>
              <a:rPr dirty="0"/>
              <a:t> Centro De Derechos Humanos Miguel </a:t>
            </a:r>
            <a:r>
              <a:rPr dirty="0" err="1"/>
              <a:t>Agustín</a:t>
            </a:r>
            <a:r>
              <a:rPr dirty="0"/>
              <a:t> Pro, </a:t>
            </a:r>
            <a:r>
              <a:rPr dirty="0" err="1"/>
              <a:t>ReverdeSER</a:t>
            </a:r>
            <a:r>
              <a:rPr dirty="0"/>
              <a:t> </a:t>
            </a:r>
            <a:r>
              <a:rPr dirty="0" err="1"/>
              <a:t>Colectivo</a:t>
            </a:r>
            <a:r>
              <a:rPr dirty="0"/>
              <a:t>, Brigada de Paz Marabunta, Centro de </a:t>
            </a:r>
            <a:r>
              <a:rPr dirty="0" err="1"/>
              <a:t>Estudios</a:t>
            </a:r>
            <a:r>
              <a:rPr dirty="0"/>
              <a:t> </a:t>
            </a:r>
            <a:r>
              <a:rPr dirty="0" err="1"/>
              <a:t>Ecuménicos</a:t>
            </a:r>
            <a:r>
              <a:rPr dirty="0"/>
              <a:t>,  Instituto </a:t>
            </a:r>
            <a:r>
              <a:rPr dirty="0" err="1"/>
              <a:t>Mexicano</a:t>
            </a:r>
            <a:r>
              <a:rPr dirty="0"/>
              <a:t> de </a:t>
            </a:r>
            <a:r>
              <a:rPr dirty="0" err="1"/>
              <a:t>Doctrina</a:t>
            </a:r>
            <a:r>
              <a:rPr dirty="0"/>
              <a:t> Social Cristiana, </a:t>
            </a:r>
            <a:r>
              <a:rPr dirty="0" err="1"/>
              <a:t>Servicio</a:t>
            </a:r>
            <a:r>
              <a:rPr dirty="0"/>
              <a:t> Paz y Justicia</a:t>
            </a:r>
            <a:r>
              <a:rPr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dirty="0"/>
              <a:t>(SERPAJ)</a:t>
            </a:r>
            <a:r>
              <a:rPr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dirty="0" err="1"/>
              <a:t>además</a:t>
            </a:r>
            <a:r>
              <a:rPr dirty="0"/>
              <a:t> del </a:t>
            </a:r>
            <a:r>
              <a:rPr dirty="0" err="1"/>
              <a:t>apoyo</a:t>
            </a:r>
            <a:r>
              <a:rPr dirty="0"/>
              <a:t> </a:t>
            </a:r>
            <a:r>
              <a:rPr dirty="0" err="1"/>
              <a:t>solidario</a:t>
            </a:r>
            <a:r>
              <a:rPr dirty="0"/>
              <a:t> de </a:t>
            </a:r>
            <a:r>
              <a:rPr dirty="0" err="1"/>
              <a:t>comunidades</a:t>
            </a:r>
            <a:r>
              <a:rPr dirty="0"/>
              <a:t> de </a:t>
            </a:r>
            <a:r>
              <a:rPr dirty="0" err="1"/>
              <a:t>fe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las </a:t>
            </a:r>
            <a:r>
              <a:rPr dirty="0" err="1"/>
              <a:t>Religiosas</a:t>
            </a:r>
            <a:r>
              <a:rPr dirty="0"/>
              <a:t> de Jesús María, la </a:t>
            </a:r>
            <a:r>
              <a:rPr dirty="0" err="1"/>
              <a:t>Iglesia</a:t>
            </a:r>
            <a:r>
              <a:rPr dirty="0"/>
              <a:t> </a:t>
            </a:r>
            <a:r>
              <a:rPr dirty="0" err="1"/>
              <a:t>Metodista</a:t>
            </a:r>
            <a:r>
              <a:rPr dirty="0"/>
              <a:t> y la </a:t>
            </a:r>
            <a:r>
              <a:rPr dirty="0" err="1"/>
              <a:t>Iglesia</a:t>
            </a:r>
            <a:r>
              <a:rPr dirty="0"/>
              <a:t> </a:t>
            </a:r>
            <a:r>
              <a:rPr dirty="0" err="1"/>
              <a:t>Anglicana</a:t>
            </a:r>
            <a:r>
              <a:rPr dirty="0"/>
              <a:t> de México, entre </a:t>
            </a:r>
            <a:r>
              <a:rPr dirty="0" err="1"/>
              <a:t>otras</a:t>
            </a:r>
            <a:r>
              <a:rPr dirty="0"/>
              <a:t> </a:t>
            </a:r>
            <a:r>
              <a:rPr dirty="0" err="1"/>
              <a:t>instituciones</a:t>
            </a:r>
            <a:r>
              <a:rPr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Captura de Pantalla 2021-06-10 a la(s) 20.12.33.png" descr="Captura de Pantalla 2021-06-10 a la(s) 20.12.33.png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15977" b="1597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¿Cómo es una BNB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¿Cómo es una BNB?</a:t>
            </a:r>
          </a:p>
        </p:txBody>
      </p:sp>
      <p:sp>
        <p:nvSpPr>
          <p:cNvPr id="155" name="BNB ha desarrollado una propuesta integral que pueden dividirse en dos grandes categoría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0"/>
              </a:spcBef>
              <a:buNone/>
              <a:defRPr sz="6500">
                <a:solidFill>
                  <a:srgbClr val="324863"/>
                </a:solidFill>
              </a:defRPr>
            </a:pPr>
            <a:r>
              <a:t>BNB ha desarrollado una propuesta integral que pueden dividirse en dos grandes categorías: </a:t>
            </a:r>
          </a:p>
          <a:p>
            <a:pPr marL="0" indent="0" algn="ctr">
              <a:spcBef>
                <a:spcPts val="0"/>
              </a:spcBef>
              <a:buNone/>
              <a:defRPr sz="6500">
                <a:solidFill>
                  <a:srgbClr val="324863"/>
                </a:solidFill>
              </a:defRPr>
            </a:pPr>
            <a:endParaRPr/>
          </a:p>
          <a:p>
            <a:pPr marL="0" indent="0" algn="ctr">
              <a:spcBef>
                <a:spcPts val="0"/>
              </a:spcBef>
              <a:buNone/>
              <a:defRPr sz="6500">
                <a:solidFill>
                  <a:srgbClr val="324863"/>
                </a:solidFill>
              </a:defRPr>
            </a:pPr>
            <a:r>
              <a:t>1) Intervención humanitaria - BÚSQUEDA</a:t>
            </a:r>
          </a:p>
          <a:p>
            <a:pPr marL="0" indent="0" algn="ctr">
              <a:spcBef>
                <a:spcPts val="0"/>
              </a:spcBef>
              <a:buNone/>
              <a:defRPr sz="6500">
                <a:solidFill>
                  <a:srgbClr val="324863"/>
                </a:solidFill>
              </a:defRPr>
            </a:pPr>
            <a:endParaRPr/>
          </a:p>
          <a:p>
            <a:pPr marL="0" indent="0" algn="ctr">
              <a:spcBef>
                <a:spcPts val="0"/>
              </a:spcBef>
              <a:buNone/>
              <a:defRPr sz="6500">
                <a:solidFill>
                  <a:srgbClr val="324863"/>
                </a:solidFill>
              </a:defRPr>
            </a:pPr>
            <a:r>
              <a:t>2) Prevención de la desaparición, construcción de Paz y reconstrucción del tejido social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Ejes de trabajo"/>
          <p:cNvSpPr txBox="1">
            <a:spLocks noGrp="1"/>
          </p:cNvSpPr>
          <p:nvPr>
            <p:ph type="title"/>
          </p:nvPr>
        </p:nvSpPr>
        <p:spPr>
          <a:xfrm>
            <a:off x="1069848" y="484632"/>
            <a:ext cx="2268438" cy="1609344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Ejes</a:t>
            </a:r>
            <a:r>
              <a:rPr dirty="0"/>
              <a:t> de </a:t>
            </a:r>
            <a:r>
              <a:rPr dirty="0" err="1"/>
              <a:t>trabajo</a:t>
            </a:r>
            <a:endParaRPr dirty="0"/>
          </a:p>
        </p:txBody>
      </p:sp>
      <p:pic>
        <p:nvPicPr>
          <p:cNvPr id="158" name="Captura de Pantalla 2021-06-10 a la(s) 19.31.10.png" descr="Captura de Pantalla 2021-06-10 a la(s) 19.31.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526" y="-27264"/>
            <a:ext cx="7875993" cy="67035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90B083-8999-9B00-0FC3-C7A8EB528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21" y="156556"/>
            <a:ext cx="3135630" cy="418084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98BDE86-6D88-5E04-827A-E14E577D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331" y="220091"/>
            <a:ext cx="3209121" cy="41808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1167D7-1B0A-54C0-9E72-061EF773C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358" y="3440084"/>
            <a:ext cx="4488754" cy="32613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6F57242-5F8E-E592-1703-77E085E5E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1803" y="566166"/>
            <a:ext cx="3778931" cy="3055620"/>
          </a:xfrm>
          <a:prstGeom prst="rect">
            <a:avLst/>
          </a:prstGeom>
        </p:spPr>
      </p:pic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7A7F9C10-A62E-DD19-A9B9-6763ADBA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33</a:t>
            </a:fld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73370A6-1A0C-8030-2D36-2B09FB706E09}"/>
              </a:ext>
            </a:extLst>
          </p:cNvPr>
          <p:cNvSpPr txBox="1">
            <a:spLocks/>
          </p:cNvSpPr>
          <p:nvPr/>
        </p:nvSpPr>
        <p:spPr>
          <a:xfrm>
            <a:off x="3084916" y="93649"/>
            <a:ext cx="5026152" cy="16093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/>
                </a:solidFill>
              </a:rPr>
              <a:t>EJE DE BÚSQUEDA EN CAMPO</a:t>
            </a:r>
            <a:r>
              <a:rPr lang="es-MX" dirty="0">
                <a:solidFill>
                  <a:schemeClr val="bg1"/>
                </a:solidFill>
              </a:rPr>
              <a:t>,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4E95FED-A630-6EA3-B900-1E96D73C0F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3585" y="2905404"/>
            <a:ext cx="2973070" cy="379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0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75E985-100A-7086-9322-E33182AE6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07" y="424296"/>
            <a:ext cx="3079025" cy="41053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151D961-0D68-1ECC-8927-D2000F18F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816" y="220091"/>
            <a:ext cx="3045352" cy="3967481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F092A2-A8B4-5038-7CDB-CC80BE6F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34</a:t>
            </a:fld>
            <a:endParaRPr lang="en-US"/>
          </a:p>
        </p:txBody>
      </p:sp>
      <p:pic>
        <p:nvPicPr>
          <p:cNvPr id="19458" name="Picture 2" descr="No hay ninguna descripción de la foto disponible.">
            <a:extLst>
              <a:ext uri="{FF2B5EF4-FFF2-40B4-BE49-F238E27FC236}">
                <a16:creationId xmlns:a16="http://schemas.microsoft.com/office/drawing/2014/main" id="{B8AEC9BF-1B75-1E6B-8EFE-5DE204979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489" y="3269437"/>
            <a:ext cx="2615222" cy="348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No hay ninguna descripción de la foto disponible.">
            <a:extLst>
              <a:ext uri="{FF2B5EF4-FFF2-40B4-BE49-F238E27FC236}">
                <a16:creationId xmlns:a16="http://schemas.microsoft.com/office/drawing/2014/main" id="{426C179D-608C-57BE-CB6A-52E770656F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668" r="1193" b="10169"/>
          <a:stretch/>
        </p:blipFill>
        <p:spPr bwMode="auto">
          <a:xfrm>
            <a:off x="5284509" y="220091"/>
            <a:ext cx="3113045" cy="348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658853-4D8C-BFEE-E994-F3B55E5FE9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8810" y="2046910"/>
            <a:ext cx="2975611" cy="3967481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4A8FAC1-469E-24A4-3D55-51DFC1746148}"/>
              </a:ext>
            </a:extLst>
          </p:cNvPr>
          <p:cNvSpPr txBox="1">
            <a:spLocks/>
          </p:cNvSpPr>
          <p:nvPr/>
        </p:nvSpPr>
        <p:spPr>
          <a:xfrm>
            <a:off x="-27974" y="5147056"/>
            <a:ext cx="5026152" cy="16093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>
                <a:solidFill>
                  <a:schemeClr val="accent1"/>
                </a:solidFill>
              </a:rPr>
              <a:t>EJE DE BÚSQUEDA EN VIDA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5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2248EF4-13C2-720A-EA47-24E82CE5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35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04B823A-3C6F-E0A7-9CD8-A1BB963FA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58" y="128571"/>
            <a:ext cx="3374641" cy="449952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B1571C1-965A-3754-9966-5D369C57A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861" y="732218"/>
            <a:ext cx="3742267" cy="498968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C4E0AB2-9021-99D9-6BBA-B90402D8E02B}"/>
              </a:ext>
            </a:extLst>
          </p:cNvPr>
          <p:cNvSpPr/>
          <p:nvPr/>
        </p:nvSpPr>
        <p:spPr>
          <a:xfrm>
            <a:off x="508000" y="4628093"/>
            <a:ext cx="7366000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EJE DE IDENTIFICACIÓN 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SEGUIMIENTO A HALLAZGOS EN BNB</a:t>
            </a:r>
            <a:endParaRPr lang="es-MX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95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AC89AB-A17C-46F7-B061-DE8A333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7EBC6-3075-4F1C-819A-E8FE618EB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0314CB-54E3-4B0A-BC84-E19190065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ACF3A2-127D-4E67-91BD-C1BED69D6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8ECBADA-8A2F-40C5-9B9B-5AB547779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1C4E588-EBB5-421B-AF74-18741C4A3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FF937DB-3A81-415A-8B1A-037A0ACB9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A251C4-203E-9CC1-7D6D-3A576F4177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402" b="-4"/>
          <a:stretch/>
        </p:blipFill>
        <p:spPr>
          <a:xfrm>
            <a:off x="3" y="10"/>
            <a:ext cx="2924627" cy="425735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76B2EAF-0F97-4B49-9473-28E9BBC79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7367"/>
            <a:ext cx="12192000" cy="261046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EF0ECA1-CA60-CDA3-ACE3-12B4D5EE88AF}"/>
              </a:ext>
            </a:extLst>
          </p:cNvPr>
          <p:cNvSpPr txBox="1">
            <a:spLocks/>
          </p:cNvSpPr>
          <p:nvPr/>
        </p:nvSpPr>
        <p:spPr>
          <a:xfrm>
            <a:off x="1051560" y="4355692"/>
            <a:ext cx="9085940" cy="1472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6600" kern="1200" cap="all" baseline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EJE ESCUELAS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5627F54-A1AB-13C4-F7A3-CFF7D3A487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442" r="2453" b="2"/>
          <a:stretch/>
        </p:blipFill>
        <p:spPr>
          <a:xfrm>
            <a:off x="3081152" y="10"/>
            <a:ext cx="2927675" cy="42610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13BEAF-223A-E6CA-3E1D-20C4EBA66EF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409" r="30757" b="-3"/>
          <a:stretch/>
        </p:blipFill>
        <p:spPr>
          <a:xfrm>
            <a:off x="6165343" y="10"/>
            <a:ext cx="2935066" cy="42610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6AF5238-BF75-FA0B-8370-179E8D75F4F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160" r="3534" b="2"/>
          <a:stretch/>
        </p:blipFill>
        <p:spPr>
          <a:xfrm>
            <a:off x="9256931" y="10"/>
            <a:ext cx="2935066" cy="426109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C4EF8EF-5C03-466F-9BE3-5A33A6761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9685338" y="4460675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67659AE-66FC-4E5C-9323-C3775232E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036B94F-10FA-4C14-ADD8-AC39766D9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54478E-6074-0DB7-9362-4BAD61C4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1893" y="5331907"/>
            <a:ext cx="1193868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z="2800" smtClean="0"/>
              <a:pPr>
                <a:spcAft>
                  <a:spcPts val="600"/>
                </a:spcAft>
              </a:pPr>
              <a:t>36</a:t>
            </a:fld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5002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B03AC99-93E5-520E-8793-389086DE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E3A9BD-DD65-8416-653C-C8F16EA176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" b="7751"/>
          <a:stretch/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3C384F-43DD-6A20-46E8-D794A46E1B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3" r="4" b="4"/>
          <a:stretch/>
        </p:blipFill>
        <p:spPr>
          <a:xfrm>
            <a:off x="803833" y="3429000"/>
            <a:ext cx="4010830" cy="27050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D8AD8E-9EC2-F0F4-F98C-E80B01D857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43" r="688" b="-1"/>
          <a:stretch/>
        </p:blipFill>
        <p:spPr>
          <a:xfrm>
            <a:off x="5141484" y="643467"/>
            <a:ext cx="6735900" cy="557106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5C09ED4-6828-36A8-24E3-20455559545B}"/>
              </a:ext>
            </a:extLst>
          </p:cNvPr>
          <p:cNvSpPr txBox="1">
            <a:spLocks/>
          </p:cNvSpPr>
          <p:nvPr/>
        </p:nvSpPr>
        <p:spPr>
          <a:xfrm>
            <a:off x="3966464" y="4661875"/>
            <a:ext cx="9085940" cy="1472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400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EJE de </a:t>
            </a:r>
            <a:r>
              <a:rPr lang="en-US" sz="4000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sensibilización</a:t>
            </a:r>
            <a:r>
              <a:rPr lang="en-US" sz="400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4000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autoridades</a:t>
            </a:r>
            <a:endParaRPr lang="en-US" sz="4000" kern="1200" cap="all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3054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{9C9E2694-AE55-3843-A9A0-36FE8B87BC73}tf16401378</Template>
  <TotalTime>57165</TotalTime>
  <Words>295</Words>
  <Application>Microsoft Macintosh PowerPoint</Application>
  <PresentationFormat>Panorámica</PresentationFormat>
  <Paragraphs>62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7" baseType="lpstr">
      <vt:lpstr>Calibri</vt:lpstr>
      <vt:lpstr>Rockwell</vt:lpstr>
      <vt:lpstr>Rockwell Condensed</vt:lpstr>
      <vt:lpstr>Rockwell Extra Bold</vt:lpstr>
      <vt:lpstr>Times Roman</vt:lpstr>
      <vt:lpstr>Wingdings</vt:lpstr>
      <vt:lpstr>Letras en madera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es la BNB?</vt:lpstr>
      <vt:lpstr>Presentación de PowerPoint</vt:lpstr>
      <vt:lpstr>¿Cómo es una BNB?</vt:lpstr>
      <vt:lpstr>Ejes de trabajo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 convicciones</dc:title>
  <dc:creator>ANA PAOLA CLERICO MEDINA</dc:creator>
  <cp:lastModifiedBy>ANA PAOLA CLERICO MEDINA</cp:lastModifiedBy>
  <cp:revision>20</cp:revision>
  <dcterms:created xsi:type="dcterms:W3CDTF">2022-05-03T02:56:15Z</dcterms:created>
  <dcterms:modified xsi:type="dcterms:W3CDTF">2024-11-06T16:22:53Z</dcterms:modified>
</cp:coreProperties>
</file>