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84" r:id="rId3"/>
    <p:sldId id="307" r:id="rId4"/>
    <p:sldId id="308" r:id="rId5"/>
    <p:sldId id="309" r:id="rId6"/>
    <p:sldId id="310" r:id="rId7"/>
    <p:sldId id="257" r:id="rId8"/>
    <p:sldId id="285" r:id="rId9"/>
    <p:sldId id="286" r:id="rId10"/>
    <p:sldId id="311" r:id="rId11"/>
    <p:sldId id="314" r:id="rId12"/>
    <p:sldId id="295" r:id="rId13"/>
    <p:sldId id="297" r:id="rId14"/>
    <p:sldId id="280" r:id="rId15"/>
    <p:sldId id="313" r:id="rId16"/>
    <p:sldId id="28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FF"/>
    <a:srgbClr val="FEF1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058"/>
    <p:restoredTop sz="96115"/>
  </p:normalViewPr>
  <p:slideViewPr>
    <p:cSldViewPr snapToGrid="0">
      <p:cViewPr varScale="1">
        <p:scale>
          <a:sx n="74" d="100"/>
          <a:sy n="74" d="100"/>
        </p:scale>
        <p:origin x="208" y="10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3284890-85D2-4D7B-8EF5-15A9C1DB8F42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4385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F822A4-8DA6-4447-9B1F-C5DB58435268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95438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002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109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7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9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DA16AA21-1863-4931-97CB-99D0A168701B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3550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772C379-9A7C-4C87-A116-CBE9F58B04C5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1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9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689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1AF6E9-4B93-40B2-8B38-913458C94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68CA8C-9023-490F-E4FC-8147C3F7C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461" y="1766886"/>
            <a:ext cx="6519697" cy="242392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6200" dirty="0"/>
              <a:t>IGNORANCIA O INDIFERNCIA ANTE LA DISCAPACIDAD</a:t>
            </a:r>
            <a:endParaRPr lang="en-US" sz="4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87EA04-792D-4B94-6E57-A6470B628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978" y="4610107"/>
            <a:ext cx="5877385" cy="2078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s-MX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13" name="Freeform 22">
            <a:extLst>
              <a:ext uri="{FF2B5EF4-FFF2-40B4-BE49-F238E27FC236}">
                <a16:creationId xmlns:a16="http://schemas.microsoft.com/office/drawing/2014/main" id="{ABC09BDB-AC6B-4DE3-8EA9-4C713A504F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BE2690-608A-3651-A28D-B4A11FA96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285" y="5184220"/>
            <a:ext cx="1053890" cy="1247240"/>
          </a:xfrm>
          <a:prstGeom prst="rect">
            <a:avLst/>
          </a:prstGeom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016DBEAD-6FAB-E229-30F7-923FE0DC0624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94891" y="134966"/>
            <a:ext cx="983756" cy="1388646"/>
          </a:xfrm>
          <a:prstGeom prst="rect">
            <a:avLst/>
          </a:prstGeom>
          <a:ln/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AE18435-E3E4-4669-C752-7B03660B4FC0}"/>
              </a:ext>
            </a:extLst>
          </p:cNvPr>
          <p:cNvSpPr txBox="1"/>
          <p:nvPr/>
        </p:nvSpPr>
        <p:spPr>
          <a:xfrm>
            <a:off x="7495981" y="426540"/>
            <a:ext cx="488937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SEMANA DE FAMILIA Y VIDA 2025</a:t>
            </a:r>
            <a:br>
              <a:rPr lang="en-US" sz="2800" b="1" dirty="0"/>
            </a:br>
            <a:r>
              <a:rPr lang="es-MX" sz="2000" b="1" kern="1200" dirty="0">
                <a:solidFill>
                  <a:srgbClr val="C00000"/>
                </a:solidFill>
                <a:effectLst/>
                <a:latin typeface="Dreaming Outloud Pro" panose="03050502040302030504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“Familias peregrinas de la esperanza”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28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8C08777-B08F-6FFB-EE92-0F2E78D0B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900" y="3781632"/>
            <a:ext cx="2937539" cy="36658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F9B2057-7C72-58C1-FDF6-EFCB06F46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234" y="2263958"/>
            <a:ext cx="4535006" cy="25464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0CEE747-4A05-9409-C06F-3455675A2C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983" y="5067978"/>
            <a:ext cx="1504474" cy="15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74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C75C5-179A-FF5D-85BD-D18E70EA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ORACIÓN INICIAL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CBA85B1C-8413-4C7D-98D0-7956747EA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93B92D8-DFA8-50FD-8343-2EF9253E38FF}"/>
              </a:ext>
            </a:extLst>
          </p:cNvPr>
          <p:cNvSpPr txBox="1"/>
          <p:nvPr/>
        </p:nvSpPr>
        <p:spPr>
          <a:xfrm>
            <a:off x="1269013" y="1632204"/>
            <a:ext cx="6015897" cy="3593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Jesús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pedimos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por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las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familias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con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hijos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especiales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queremos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ponerlas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tu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corazón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el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nuestro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danos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tu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mirada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misericordiosa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ya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que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todos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tenemos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la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misma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dignidad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de ser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tus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hijos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muchas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veces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no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consideramos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sus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necesidades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físicas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emocionales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espirituales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la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sociedad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aun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dentro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de la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iglesia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. Danos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tu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spíritu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Santo, para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tener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mas  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sensibilidad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empátía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poder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cambiar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nuestra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manera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pensar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actuar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a favor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los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más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vulnerables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sentirnos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Hermanos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hijos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un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mismo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padre.</a:t>
            </a:r>
            <a:b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</a:b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F1FAAE7-FB85-23EB-69D1-6D59C4794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3" r="15447" b="1"/>
          <a:stretch/>
        </p:blipFill>
        <p:spPr>
          <a:xfrm>
            <a:off x="7598400" y="2197353"/>
            <a:ext cx="3860171" cy="3855489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649C214-D583-4DF7-88CA-1EE5EA0DD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9715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E630B-FABE-1F02-0C51-7698CE4D4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87B8D-893D-4E1C-7F10-A11B9D4DB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2" y="258468"/>
            <a:ext cx="5714773" cy="1609344"/>
          </a:xfrm>
        </p:spPr>
        <p:txBody>
          <a:bodyPr>
            <a:normAutofit/>
          </a:bodyPr>
          <a:lstStyle/>
          <a:p>
            <a:r>
              <a:rPr lang="es-MX" sz="5400" dirty="0"/>
              <a:t>OBJETIVO: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0E8704-1835-23DF-9AD6-076EF652E7D7}"/>
              </a:ext>
            </a:extLst>
          </p:cNvPr>
          <p:cNvSpPr txBox="1"/>
          <p:nvPr/>
        </p:nvSpPr>
        <p:spPr>
          <a:xfrm>
            <a:off x="1621795" y="1237639"/>
            <a:ext cx="9368590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Establecer una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mejor relación con las personas con discapacidad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reconociendo que tienen el mismo valor que cualquiera de nosotros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así como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mismas fragilidades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utilizando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formas creativas para llevarlas al encuentro con su Salvador.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48ABCD4-6D57-4056-B112-12673B0D2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795" y="3428265"/>
            <a:ext cx="3899111" cy="272479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F4F68C9-9F46-B43B-2946-5B028FB3A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4743064" cy="272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9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50E7-9447-DB0F-1DE1-334C773E4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B97F83-E9C7-B3E8-2906-92E9BC2E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2" y="258468"/>
            <a:ext cx="9438928" cy="1609344"/>
          </a:xfrm>
        </p:spPr>
        <p:txBody>
          <a:bodyPr>
            <a:normAutofit/>
          </a:bodyPr>
          <a:lstStyle/>
          <a:p>
            <a:r>
              <a:rPr lang="es-MX" sz="4400" dirty="0"/>
              <a:t>CANTO: mi niño especial</a:t>
            </a:r>
          </a:p>
        </p:txBody>
      </p:sp>
      <p:pic>
        <p:nvPicPr>
          <p:cNvPr id="4" name="Mi niño especial">
            <a:hlinkClick r:id="" action="ppaction://media"/>
            <a:extLst>
              <a:ext uri="{FF2B5EF4-FFF2-40B4-BE49-F238E27FC236}">
                <a16:creationId xmlns:a16="http://schemas.microsoft.com/office/drawing/2014/main" id="{BD2A5D1B-3E28-10E3-0FEA-FBD24DFF1A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8327" y="975152"/>
            <a:ext cx="9655346" cy="54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8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8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2FD97-8CA7-8C0C-A0C8-584404793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CD698F-3911-9943-3E6A-BF885BB7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2" y="258468"/>
            <a:ext cx="5019328" cy="724943"/>
          </a:xfrm>
        </p:spPr>
        <p:txBody>
          <a:bodyPr>
            <a:normAutofit fontScale="90000"/>
          </a:bodyPr>
          <a:lstStyle/>
          <a:p>
            <a:r>
              <a:rPr lang="es-MX" sz="5400" dirty="0"/>
              <a:t>LA </a:t>
            </a:r>
            <a:br>
              <a:rPr lang="es-MX" sz="5400" dirty="0"/>
            </a:br>
            <a:r>
              <a:rPr lang="es-MX" sz="5400" dirty="0"/>
              <a:t>REALIDAD: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E899D8C-0350-9FB1-6FAC-030069B2AEC9}"/>
              </a:ext>
            </a:extLst>
          </p:cNvPr>
          <p:cNvSpPr txBox="1"/>
          <p:nvPr/>
        </p:nvSpPr>
        <p:spPr>
          <a:xfrm>
            <a:off x="3864634" y="258468"/>
            <a:ext cx="7936302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acuerdo con los datos del Censo de Población y Vivienda, realizado en el 2020, en México hay 6,179,890 personas con discapacidad, además de 13,934,448 personas que viven con alguna limitación en las actividades de la vida diaria.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6D86141-2D9E-50D3-593F-7BF6F88877E8}"/>
              </a:ext>
            </a:extLst>
          </p:cNvPr>
          <p:cNvSpPr txBox="1"/>
          <p:nvPr/>
        </p:nvSpPr>
        <p:spPr>
          <a:xfrm>
            <a:off x="1293962" y="2028593"/>
            <a:ext cx="100411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Encuesta Nacional para el Sistema de Cuidados realizada en el año 2022 por e Instituto Nacional de Estadística y Geografía</a:t>
            </a:r>
            <a:r>
              <a:rPr lang="es-MX" sz="2000" b="1" i="1" dirty="0">
                <a:solidFill>
                  <a:srgbClr val="FF0000"/>
                </a:solidFill>
                <a:effectLst/>
              </a:rPr>
              <a:t> </a:t>
            </a:r>
            <a:endParaRPr lang="es-MX" sz="2000" b="1" i="1" dirty="0">
              <a:solidFill>
                <a:srgbClr val="FF0000"/>
              </a:solidFill>
            </a:endParaRP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61512338-D424-7807-F7B0-90225D299AC7}"/>
              </a:ext>
            </a:extLst>
          </p:cNvPr>
          <p:cNvSpPr/>
          <p:nvPr/>
        </p:nvSpPr>
        <p:spPr>
          <a:xfrm>
            <a:off x="6972300" y="2984500"/>
            <a:ext cx="3784600" cy="3352800"/>
          </a:xfrm>
          <a:prstGeom prst="roundRect">
            <a:avLst/>
          </a:prstGeom>
          <a:solidFill>
            <a:srgbClr val="FFC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</a:t>
            </a:r>
            <a:r>
              <a:rPr lang="es-MX" sz="2000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3.3 % (0.2 millones) de personas con discapacidad o dependencia asisten a un centro de cuidado</a:t>
            </a: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(INEGI, 2022), es </a:t>
            </a:r>
            <a:r>
              <a:rPr lang="es-MX" sz="2000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decir que en el 97.7 % de los casos de personas que requieren asistencia, debido a su condición de discapacidad, la reciben en su hogar.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D3E2713-92C1-2A57-AB60-62562C5F197C}"/>
              </a:ext>
            </a:extLst>
          </p:cNvPr>
          <p:cNvSpPr/>
          <p:nvPr/>
        </p:nvSpPr>
        <p:spPr>
          <a:xfrm>
            <a:off x="2311400" y="2984500"/>
            <a:ext cx="3784600" cy="3352800"/>
          </a:xfrm>
          <a:prstGeom prst="roundRect">
            <a:avLst/>
          </a:prstGeom>
          <a:solidFill>
            <a:srgbClr val="FEF13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México existen </a:t>
            </a:r>
            <a:r>
              <a:rPr lang="es-MX" sz="2000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4.9 millones de hogares con personas que realizan la actividad cotidiana con mucha dificultad</a:t>
            </a:r>
            <a:r>
              <a:rPr lang="es-MX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 no pueden hacerla, y/o personas con dependencia por algún problema o condición mental</a:t>
            </a: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6265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1ACB96-E213-2326-74EB-69453DE5F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F950B0-1EEA-796E-DA78-ADCC08491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LA REALIDAD: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D19792-EDEA-B2F9-FC33-F98B3ABCC9D9}"/>
              </a:ext>
            </a:extLst>
          </p:cNvPr>
          <p:cNvSpPr txBox="1"/>
          <p:nvPr/>
        </p:nvSpPr>
        <p:spPr>
          <a:xfrm>
            <a:off x="677825" y="1389893"/>
            <a:ext cx="6015897" cy="3593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algn="just" defTabSz="914400">
              <a:lnSpc>
                <a:spcPct val="110000"/>
              </a:lnSpc>
              <a:spcBef>
                <a:spcPts val="700"/>
              </a:spcBef>
              <a:spcAft>
                <a:spcPts val="800"/>
              </a:spcAft>
              <a:buClr>
                <a:schemeClr val="tx2"/>
              </a:buClr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La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raíz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del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paternalismo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que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lleva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a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agentes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eclesiales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a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adoptar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una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actitud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paternalista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y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asistencial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pero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que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ignora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la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calidad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de SUJETO, de la persona con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discapacidad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,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reduciéndola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 OBJETO de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compasión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,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está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en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la idea de que la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vida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de las personas con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discapacidad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vale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menos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que las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demás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, es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por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ello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que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ni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se les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escucha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ni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se les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toma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en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serio.</a:t>
            </a:r>
          </a:p>
          <a:p>
            <a:pPr indent="-228600" algn="just" defTabSz="914400">
              <a:lnSpc>
                <a:spcPct val="110000"/>
              </a:lnSpc>
              <a:spcBef>
                <a:spcPts val="700"/>
              </a:spcBef>
              <a:spcAft>
                <a:spcPts val="800"/>
              </a:spcAft>
              <a:buClr>
                <a:schemeClr val="tx2"/>
              </a:buClr>
            </a:pP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DICASTERIO PARA LOS LAICOS, LA FAMILIA Y LA VIDA.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47" name="Freeform 22">
            <a:extLst>
              <a:ext uri="{FF2B5EF4-FFF2-40B4-BE49-F238E27FC236}">
                <a16:creationId xmlns:a16="http://schemas.microsoft.com/office/drawing/2014/main" id="{462DAB16-FC2D-400E-BB5D-1F4F137BB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553A4FA-90BA-264A-E6E8-CF3A39C6A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 r="3" b="3"/>
          <a:stretch/>
        </p:blipFill>
        <p:spPr>
          <a:xfrm>
            <a:off x="7046365" y="2"/>
            <a:ext cx="5149751" cy="3402351"/>
          </a:xfrm>
          <a:custGeom>
            <a:avLst/>
            <a:gdLst/>
            <a:ahLst/>
            <a:cxnLst/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E6A74EE-F515-ED84-98CA-E0F0094C2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" r="5904"/>
          <a:stretch/>
        </p:blipFill>
        <p:spPr>
          <a:xfrm>
            <a:off x="7046364" y="3511830"/>
            <a:ext cx="5149751" cy="3346171"/>
          </a:xfrm>
          <a:custGeom>
            <a:avLst/>
            <a:gdLst/>
            <a:ahLst/>
            <a:cxnLst/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9467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C75C5-179A-FF5D-85BD-D18E70EA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14450"/>
            <a:ext cx="8774063" cy="1609344"/>
          </a:xfrm>
        </p:spPr>
        <p:txBody>
          <a:bodyPr>
            <a:normAutofit fontScale="90000"/>
          </a:bodyPr>
          <a:lstStyle/>
          <a:p>
            <a:r>
              <a:rPr lang="es-MX" sz="3100" dirty="0"/>
              <a:t>LECTURA BIBLICA: </a:t>
            </a:r>
            <a:br>
              <a:rPr lang="es-MX" sz="5400" dirty="0"/>
            </a:br>
            <a:r>
              <a:rPr lang="es-MX" sz="4800" dirty="0"/>
              <a:t>            </a:t>
            </a:r>
            <a:r>
              <a:rPr lang="es-MX" sz="3100" dirty="0"/>
              <a:t>LECTURA BÍBLICA: Mc. 2, 3-12</a:t>
            </a:r>
            <a:b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MX" sz="4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874F9C-1DBE-5A28-1C4D-675D143F4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459" y="337345"/>
            <a:ext cx="1458265" cy="11078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D06A3-5EFD-E69F-6605-8D2BB5ED8F9C}"/>
              </a:ext>
            </a:extLst>
          </p:cNvPr>
          <p:cNvSpPr txBox="1"/>
          <p:nvPr/>
        </p:nvSpPr>
        <p:spPr>
          <a:xfrm>
            <a:off x="1814915" y="6157497"/>
            <a:ext cx="93359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Momento de silencio para reflexionAR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72E7387-9597-B023-11BB-23AB9098E686}"/>
              </a:ext>
            </a:extLst>
          </p:cNvPr>
          <p:cNvSpPr txBox="1"/>
          <p:nvPr/>
        </p:nvSpPr>
        <p:spPr>
          <a:xfrm>
            <a:off x="485554" y="1469291"/>
            <a:ext cx="11453404" cy="4688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</a:pP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 mientras Jesús les anunciaba la Palabra, cuatro hombres le trajeron un paralítico que llevaban tendido en una camilla.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no podían acercarlo a Jesús a causa de la multitud, levantaron el techo donde él estaba y por el boquete bajaron al enfermo en su camilla.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Al ver la fe de aquella gente, Jesús dijo al paralítico: 'Hijo, se te perdonan tus pecados. Estaban allí sentados algunos maestros de la Ley, y pensaron en su interior: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¿Cómo puede decir eso? Realmente se burla de Dios. ¿Quién puede perdonar pecados, fuera de Dios?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Jesús supo en su espíritu lo que ellos estaban pensando, y les dijo: '¿Por qué piensan así?'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más fácil decir a este paralítico: Se te perdonan tus pecados, o decir: Levántate, toma tu camilla y anda?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Pues ahora ustedes sabrán que el Hijo del Hombre tiene en la tierra poder para perdonar pecados.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dijo al paralítico: 'Levántate, toma tu camilla y vete a tu casa. El hombre se levantó, y ante los ojos de toda la gente, cargó con su camilla y se fue.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MX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gente quedó asombrada, y todos glorificaban a Dios diciendo: 'Nunca hemos visto nada parecido.”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87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2D31F58-F559-B320-D557-39E21372C236}"/>
              </a:ext>
            </a:extLst>
          </p:cNvPr>
          <p:cNvSpPr txBox="1"/>
          <p:nvPr/>
        </p:nvSpPr>
        <p:spPr>
          <a:xfrm>
            <a:off x="1670755" y="331513"/>
            <a:ext cx="8229600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JUZGAR:</a:t>
            </a:r>
            <a:endParaRPr lang="es-MX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9537FB-6FD8-D344-57B8-D5C2B9402C4C}"/>
              </a:ext>
            </a:extLst>
          </p:cNvPr>
          <p:cNvSpPr txBox="1"/>
          <p:nvPr/>
        </p:nvSpPr>
        <p:spPr>
          <a:xfrm>
            <a:off x="1512277" y="1260450"/>
            <a:ext cx="6098874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LABOR DE LA IGLESIA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986461A-38DF-6CC3-1662-011BDD1ED79E}"/>
              </a:ext>
            </a:extLst>
          </p:cNvPr>
          <p:cNvSpPr txBox="1"/>
          <p:nvPr/>
        </p:nvSpPr>
        <p:spPr>
          <a:xfrm>
            <a:off x="1474473" y="1851854"/>
            <a:ext cx="9995361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iglesia ha de hacer todo lo necesario para superar las barreras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presentan en la evangelización de las personas con discapacidad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Necesita buscar </a:t>
            </a:r>
            <a:r>
              <a:rPr lang="es-MX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formas creativas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</a:t>
            </a:r>
            <a:r>
              <a:rPr lang="es-MX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llevarlas al encuentro con su Salvador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rompiendo techos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si es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necesario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989B3D-F8C9-7142-4513-B81E50342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45" y="4076987"/>
            <a:ext cx="3088856" cy="185331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DD86D54-A3B1-AF53-97E3-E3D4349F8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620" y="4076987"/>
            <a:ext cx="3893735" cy="185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71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A5E5F98-6B20-3D65-27A0-E1B638EE3695}"/>
              </a:ext>
            </a:extLst>
          </p:cNvPr>
          <p:cNvSpPr txBox="1"/>
          <p:nvPr/>
        </p:nvSpPr>
        <p:spPr>
          <a:xfrm>
            <a:off x="1467555" y="286357"/>
            <a:ext cx="6096000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ACTUAR: </a:t>
            </a:r>
            <a:endParaRPr lang="es-MX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827907-5A5B-1575-A9FD-9F2675365B0B}"/>
              </a:ext>
            </a:extLst>
          </p:cNvPr>
          <p:cNvSpPr txBox="1"/>
          <p:nvPr/>
        </p:nvSpPr>
        <p:spPr>
          <a:xfrm>
            <a:off x="3313456" y="470612"/>
            <a:ext cx="9206573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DEBEMOS HACER?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BBBDD44-5026-5731-5470-45A5448DD8FF}"/>
              </a:ext>
            </a:extLst>
          </p:cNvPr>
          <p:cNvSpPr txBox="1"/>
          <p:nvPr/>
        </p:nvSpPr>
        <p:spPr>
          <a:xfrm>
            <a:off x="1177664" y="1061902"/>
            <a:ext cx="6675781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PRIMER PASO PARA LEVANTAR EL “</a:t>
            </a:r>
            <a:r>
              <a:rPr lang="es-MX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TEJADO”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SERÍA CAMBIAR LA MIRADA HACIA LA DISCAPACIDAD: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Establecer una nueva relación con las personas con discapacidad,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la que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reconozca su individualidad y el modo particular de la vivencia de su fe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desde su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cadencia, comprensión y autenticidad propias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Aprender a captar los dones que Dios da en cada persona bajo una mirada apreciativa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De esta forma,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quienes son testigos y acompañantes de la persona con discapacidad podrían identificar que hay en esa experiencia la genuina “alegría del Evangelio que llena el corazón”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(EG).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CABC8BE-5439-F546-C964-CDE50C2A2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743" y="3597216"/>
            <a:ext cx="3496574" cy="26292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ED421A9-2DFC-A126-C3A3-DB08C18B7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059" y="674129"/>
            <a:ext cx="3439986" cy="258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09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03BC0-44A3-938B-D113-A537B41C7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DBF7EA3-FAB0-FBE1-7E65-F9C0094E0DA7}"/>
              </a:ext>
            </a:extLst>
          </p:cNvPr>
          <p:cNvSpPr txBox="1"/>
          <p:nvPr/>
        </p:nvSpPr>
        <p:spPr>
          <a:xfrm>
            <a:off x="1467555" y="286357"/>
            <a:ext cx="6096000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ACTUAR: </a:t>
            </a:r>
            <a:endParaRPr lang="es-MX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4B5921-D05A-6EEE-07FD-3F3879E7B1B9}"/>
              </a:ext>
            </a:extLst>
          </p:cNvPr>
          <p:cNvSpPr txBox="1"/>
          <p:nvPr/>
        </p:nvSpPr>
        <p:spPr>
          <a:xfrm>
            <a:off x="1464681" y="1105799"/>
            <a:ext cx="6098874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NUESTROS DESAFÍOS </a:t>
            </a:r>
            <a:r>
              <a:rPr lang="es-MX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IGLESIA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D2B9434-DAE4-EE27-7929-82C1525737E4}"/>
              </a:ext>
            </a:extLst>
          </p:cNvPr>
          <p:cNvSpPr txBox="1"/>
          <p:nvPr/>
        </p:nvSpPr>
        <p:spPr>
          <a:xfrm>
            <a:off x="1033360" y="1668057"/>
            <a:ext cx="10388014" cy="5519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Cambiar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mirada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"/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Tenemos que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reconocer que se trata de una persona igual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hasta las últimas implicaciones,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el ser creado a imagen de Dios, hasta la vivencia de una naturaleza frágil que también cae en pecado.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"/>
            </a:pPr>
            <a:endParaRPr lang="es-MX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Pastoral de la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hospitalidad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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va más allá de la inclusión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definiéndola como: </a:t>
            </a:r>
            <a:r>
              <a:rPr lang="es-MX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acoger y acompañar, cuidar y enseñar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desde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relación de nosotros que se abre a la persona entera y no solo a sus necesidades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estableciendo con ella una relación autentica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poder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mirarse de frente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donde la persona con discapacidad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 protagónica de su formación y de su misión.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A272566-7A11-91B0-43A0-149780373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23" y="286357"/>
            <a:ext cx="1718098" cy="181267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DD74D82-0911-E29E-066A-880E9F499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421" y="641509"/>
            <a:ext cx="2597953" cy="129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2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1E591-2058-CD9B-428D-DADE6DD1C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190DB6C3-B017-3275-0C6E-C1C7954BD7A9}"/>
              </a:ext>
            </a:extLst>
          </p:cNvPr>
          <p:cNvSpPr txBox="1"/>
          <p:nvPr/>
        </p:nvSpPr>
        <p:spPr>
          <a:xfrm>
            <a:off x="1450302" y="132725"/>
            <a:ext cx="6096000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ACTUAR: </a:t>
            </a:r>
            <a:endParaRPr lang="es-MX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FBCB46E-D2AB-1F1E-B983-2DF611997164}"/>
              </a:ext>
            </a:extLst>
          </p:cNvPr>
          <p:cNvSpPr txBox="1"/>
          <p:nvPr/>
        </p:nvSpPr>
        <p:spPr>
          <a:xfrm>
            <a:off x="3466009" y="232788"/>
            <a:ext cx="6098874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NUESTROS DESAFÍOS </a:t>
            </a:r>
            <a:r>
              <a:rPr lang="es-MX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IGLESIA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B50844-3475-90EC-F778-A426A90A474D}"/>
              </a:ext>
            </a:extLst>
          </p:cNvPr>
          <p:cNvSpPr txBox="1"/>
          <p:nvPr/>
        </p:nvSpPr>
        <p:spPr>
          <a:xfrm>
            <a:off x="1022763" y="2496068"/>
            <a:ext cx="10146474" cy="4129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Recomendaciones</a:t>
            </a:r>
            <a:endParaRPr lang="es-MX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 la discapacidad como don.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prudente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paciente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Capacitarse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creativo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Adecuar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diferentes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Acompañar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Impulsar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Confiar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8EB1587-7A60-2813-B6CC-118E60DA195F}"/>
              </a:ext>
            </a:extLst>
          </p:cNvPr>
          <p:cNvSpPr txBox="1"/>
          <p:nvPr/>
        </p:nvSpPr>
        <p:spPr>
          <a:xfrm>
            <a:off x="723794" y="840550"/>
            <a:ext cx="11261172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Acompañamiento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familiar.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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importante acompañar a la familia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su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proceso de aceptación de la discapacidad como Don de Dios.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ello es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necesario adecuar itinerarios pastorales y tener espacios adecuados de formación.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0794D70-DC98-5824-8A2B-8BFF04746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92" y="2313232"/>
            <a:ext cx="2573445" cy="170936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E09A4BA-080C-D042-4D49-54A8D715B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99" y="3429000"/>
            <a:ext cx="2699424" cy="155034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06ADC20-4DF6-42CF-18AD-307423113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92" y="4544768"/>
            <a:ext cx="2573445" cy="170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97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4749AF81-69E9-2312-63BE-DB8CB49F1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441" y="3028565"/>
            <a:ext cx="3788045" cy="284103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4627E47-B966-C29B-AE8F-454AE6A0EF10}"/>
              </a:ext>
            </a:extLst>
          </p:cNvPr>
          <p:cNvSpPr txBox="1"/>
          <p:nvPr/>
        </p:nvSpPr>
        <p:spPr>
          <a:xfrm>
            <a:off x="1866181" y="453562"/>
            <a:ext cx="8459638" cy="2445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DUDA, LA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DISCAPACIDAD ES UN DON QUE DIOS REGALA A SU IGLESIA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UNA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BETA RIQUISIMA Y PROFUNDA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AUNQUE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PARECE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SE HA ENTRADO EN LA MINA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 </a:t>
            </a:r>
            <a:r>
              <a:rPr lang="es-MX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MEDIDA QUE SE EXPLORE Y SE ILUMINE CON LA LAMPARA DEL EVANGELIO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PRODUCIRÁ </a:t>
            </a:r>
            <a:r>
              <a:rPr lang="es-MX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JOYAS QUE “MANIFIESTEN LA EXPERIENCIA DE FE CRISTIANA.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2977B6-7F24-4A13-BCE1-A9A8A54F1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514" y="3313930"/>
            <a:ext cx="4776486" cy="227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66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CEFFF0C-D4A5-6CB5-9329-F785FDCF4D75}"/>
              </a:ext>
            </a:extLst>
          </p:cNvPr>
          <p:cNvSpPr txBox="1"/>
          <p:nvPr/>
        </p:nvSpPr>
        <p:spPr>
          <a:xfrm>
            <a:off x="1182220" y="508569"/>
            <a:ext cx="6096000" cy="512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latin typeface="+mj-lt"/>
                <a:cs typeface="Times New Roman" panose="02020603050405020304" pitchFamily="18" charset="0"/>
              </a:rPr>
              <a:t>DINÁMICA: </a:t>
            </a:r>
            <a:endParaRPr lang="es-MX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D624B9-6D40-CBE6-33FE-5A483F28A503}"/>
              </a:ext>
            </a:extLst>
          </p:cNvPr>
          <p:cNvSpPr txBox="1"/>
          <p:nvPr/>
        </p:nvSpPr>
        <p:spPr>
          <a:xfrm>
            <a:off x="2893762" y="410947"/>
            <a:ext cx="81160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1125"/>
              </a:spcAft>
            </a:pPr>
            <a:r>
              <a:rPr lang="es-MX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Repartir hojas blancas y plumas o colores para cada persona, dibujaran el contorno de las palmas de sus manos.</a:t>
            </a:r>
            <a:endParaRPr lang="es-MX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E8E2FE4-8951-A5BA-0DA8-1BAA03A7D7AA}"/>
              </a:ext>
            </a:extLst>
          </p:cNvPr>
          <p:cNvSpPr txBox="1"/>
          <p:nvPr/>
        </p:nvSpPr>
        <p:spPr>
          <a:xfrm>
            <a:off x="3220211" y="1580871"/>
            <a:ext cx="8116018" cy="4490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fontAlgn="base">
              <a:spcAft>
                <a:spcPts val="1125"/>
              </a:spcAft>
              <a:buFont typeface="Symbol" pitchFamily="2" charset="2"/>
              <a:buChar char=""/>
            </a:pPr>
            <a:r>
              <a:rPr lang="es-MX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mano derecha escribiran en cada dedo, lo que admiran de las personas con capacidades diferentes y de su familia.</a:t>
            </a:r>
          </a:p>
          <a:p>
            <a:pPr algn="just" fontAlgn="base">
              <a:spcAft>
                <a:spcPts val="1125"/>
              </a:spcAft>
            </a:pPr>
            <a:endParaRPr lang="es-MX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1125"/>
              </a:spcAft>
            </a:pPr>
            <a:endParaRPr lang="es-MX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fontAlgn="base">
              <a:spcAft>
                <a:spcPts val="1125"/>
              </a:spcAft>
              <a:buFont typeface="Symbol" pitchFamily="2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la mano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izquierda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escribiran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la mano, lo que se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proponen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las personas con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diferentes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distintos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ambientes (casa,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iglesia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lugares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diversión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lugares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etc.)</a:t>
            </a:r>
          </a:p>
          <a:p>
            <a:pPr marL="342900" indent="-342900" algn="just" fontAlgn="base">
              <a:spcAft>
                <a:spcPts val="1125"/>
              </a:spcAft>
              <a:buFont typeface="Symbol" pitchFamily="2" charset="2"/>
              <a:buChar char=""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fontAlgn="base">
              <a:spcAft>
                <a:spcPts val="1125"/>
              </a:spcAft>
              <a:buFont typeface="Symbol" pitchFamily="2" charset="2"/>
              <a:buChar char=""/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Las hojas las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llevaran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a casa y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compartirán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familia.</a:t>
            </a:r>
            <a:r>
              <a:rPr lang="es-MX" sz="2400" dirty="0">
                <a:effectLst/>
              </a:rPr>
              <a:t> </a:t>
            </a:r>
            <a:r>
              <a:rPr lang="es-MX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F2CF50D-917B-DF5C-1E59-702C044C4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378" y="1216455"/>
            <a:ext cx="1357384" cy="161377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D5CE1CD-2A82-3E62-1491-D7870E6E6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36380" y="3429000"/>
            <a:ext cx="1357382" cy="161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21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76F31B6-9037-F530-0ED2-3B23AF0F5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" b="61"/>
          <a:stretch/>
        </p:blipFill>
        <p:spPr>
          <a:xfrm>
            <a:off x="9623526" y="3429000"/>
            <a:ext cx="2505695" cy="2502657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791790-9BF5-E991-E3BC-006062615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771" y="127520"/>
            <a:ext cx="4357499" cy="13208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ORACIÓN FINAL</a:t>
            </a:r>
            <a:br>
              <a:rPr lang="en-US" sz="4400" dirty="0"/>
            </a:br>
            <a:endParaRPr lang="en-US" sz="4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08A4C5F-5737-8E90-310A-6DB8FC34F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6" r="21966"/>
          <a:stretch/>
        </p:blipFill>
        <p:spPr>
          <a:xfrm>
            <a:off x="9623525" y="127520"/>
            <a:ext cx="2505696" cy="2502657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1AF552A-1DA4-21A6-0B48-8C8A3560DDF0}"/>
              </a:ext>
            </a:extLst>
          </p:cNvPr>
          <p:cNvSpPr txBox="1"/>
          <p:nvPr/>
        </p:nvSpPr>
        <p:spPr>
          <a:xfrm>
            <a:off x="1165413" y="1129209"/>
            <a:ext cx="85479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Señor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entre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nosotros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las personas con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discapacidad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algunos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sufren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rechazo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ignorancia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basado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prejuicios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convertido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marginados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estamos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llamados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proteger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acompañar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ser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pacientes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instituciones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civiles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tienen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apoyar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proyectos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la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educación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al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empleo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espacios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donde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expresa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creatividad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Ayudanos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cambiar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2400" dirty="0">
                <a:effectLst/>
              </a:rPr>
              <a:t> </a:t>
            </a:r>
            <a:r>
              <a:rPr lang="es-MX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nuestra mentalidad para abrirnos a las aportaciones y abrirnos a los talentos de nuestros hermanos con capacidades diferentes, tanto en la sociedad como dentro de la vida de la iglesia, a crear una parroquia plenamente accesible, no solo eliminar las barreras físicas, sino también asumir que hemos de dejar de hablar de ‘ellos’ y pasar a hablar de ‘nosotros’”. Y enriquecernos con los dones que derramas en cada familia, para edificar cada día mas a tu iglesia.</a:t>
            </a:r>
            <a:endParaRPr lang="es-MX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55365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A88AF0-CB2F-926A-DAF4-9E310F1E1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39" y="81962"/>
            <a:ext cx="10178322" cy="688920"/>
          </a:xfrm>
        </p:spPr>
        <p:txBody>
          <a:bodyPr>
            <a:normAutofit fontScale="90000"/>
          </a:bodyPr>
          <a:lstStyle/>
          <a:p>
            <a:r>
              <a:rPr lang="es-MX" dirty="0"/>
              <a:t>Canto: PIENSA DIFERENTE</a:t>
            </a:r>
          </a:p>
        </p:txBody>
      </p:sp>
      <p:pic>
        <p:nvPicPr>
          <p:cNvPr id="4" name="Canción _Piensa Diferente_ - Promoviendo los derechos de las Personas con Discapacidad (videoclip)">
            <a:hlinkClick r:id="" action="ppaction://media"/>
            <a:extLst>
              <a:ext uri="{FF2B5EF4-FFF2-40B4-BE49-F238E27FC236}">
                <a16:creationId xmlns:a16="http://schemas.microsoft.com/office/drawing/2014/main" id="{EFE439E9-0FCB-2C5D-65C8-4DD1A4737B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3213" y="770882"/>
            <a:ext cx="10178322" cy="572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8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3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624BD9-62FB-467A-ACDC-4836ADC5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4C973920-672E-443D-8D2E-2D1E3853A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68CA8C-9023-490F-E4FC-8147C3F7C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927" y="1231894"/>
            <a:ext cx="5490143" cy="4339177"/>
          </a:xfrm>
        </p:spPr>
        <p:txBody>
          <a:bodyPr>
            <a:normAutofit/>
          </a:bodyPr>
          <a:lstStyle/>
          <a:p>
            <a:pPr algn="l"/>
            <a:r>
              <a:rPr lang="es-MX" sz="8800" dirty="0">
                <a:solidFill>
                  <a:srgbClr val="2A1A00"/>
                </a:solidFill>
              </a:rPr>
              <a:t>GRACIAS</a:t>
            </a:r>
            <a:br>
              <a:rPr lang="es-MX" sz="8800" dirty="0">
                <a:solidFill>
                  <a:srgbClr val="2A1A00"/>
                </a:solidFill>
              </a:rPr>
            </a:br>
            <a:endParaRPr lang="es-MX" sz="8800" dirty="0">
              <a:solidFill>
                <a:srgbClr val="2A1A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63DD75-42D3-453C-A84D-D18B4215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8A24588-0D09-0D5B-F363-39DE6C21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075" y="2517882"/>
            <a:ext cx="3191998" cy="212023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F62B23A-6B01-AE28-314C-419DFD4B3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228" y="3401482"/>
            <a:ext cx="2937539" cy="366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3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{841374C7-08CE-A343-A079-4FC5C6BA3BCF}tf10001071</Template>
  <TotalTime>3693</TotalTime>
  <Words>1331</Words>
  <Application>Microsoft Macintosh PowerPoint</Application>
  <PresentationFormat>Panorámica</PresentationFormat>
  <Paragraphs>69</Paragraphs>
  <Slides>16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5" baseType="lpstr">
      <vt:lpstr>Arial</vt:lpstr>
      <vt:lpstr>Calibri</vt:lpstr>
      <vt:lpstr>Dreaming Outloud Pro</vt:lpstr>
      <vt:lpstr>Gill Sans MT</vt:lpstr>
      <vt:lpstr>Impact</vt:lpstr>
      <vt:lpstr>Symbol</vt:lpstr>
      <vt:lpstr>Times New Roman</vt:lpstr>
      <vt:lpstr>Wingdings</vt:lpstr>
      <vt:lpstr>Distintivo</vt:lpstr>
      <vt:lpstr>IGNORANCIA O INDIFERNCIA ANTE LA DISCAPACIDAD</vt:lpstr>
      <vt:lpstr>ORACIÓN INICIAL</vt:lpstr>
      <vt:lpstr>OBJETIVO: </vt:lpstr>
      <vt:lpstr>CANTO: mi niño especial</vt:lpstr>
      <vt:lpstr>LA  REALIDAD: </vt:lpstr>
      <vt:lpstr>LA REALIDAD: </vt:lpstr>
      <vt:lpstr>LECTURA BIBLICA:              LECTURA BÍBLICA: Mc. 2, 3-12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ORACIÓN FINAL </vt:lpstr>
      <vt:lpstr>Canto: PIENSA DIFERENTE</vt:lpstr>
      <vt:lpstr>GRACIAS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Primer taller</dc:title>
  <dc:creator>amado rios</dc:creator>
  <cp:lastModifiedBy>amado rios</cp:lastModifiedBy>
  <cp:revision>56</cp:revision>
  <dcterms:created xsi:type="dcterms:W3CDTF">2023-04-26T20:03:08Z</dcterms:created>
  <dcterms:modified xsi:type="dcterms:W3CDTF">2025-02-19T18:19:06Z</dcterms:modified>
</cp:coreProperties>
</file>